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8" r:id="rId2"/>
  </p:sldIdLst>
  <p:sldSz cx="393192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vetica Neue" panose="02000503000000020004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2384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" roundtripDataSignature="AMtx7miSamRng7UNpSk8ZnFylPJQ7AHf0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Caldararu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00"/>
    <a:srgbClr val="FFD700"/>
    <a:srgbClr val="FFD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60"/>
  </p:normalViewPr>
  <p:slideViewPr>
    <p:cSldViewPr snapToGrid="0">
      <p:cViewPr>
        <p:scale>
          <a:sx n="50" d="100"/>
          <a:sy n="50" d="100"/>
        </p:scale>
        <p:origin x="-2672" y="-2608"/>
      </p:cViewPr>
      <p:guideLst>
        <p:guide orient="horz" pos="10368"/>
        <p:guide pos="123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commentAuthors" Target="commentAuthors.xml"/><Relationship Id="rId10" Type="http://schemas.openxmlformats.org/officeDocument/2006/relationships/font" Target="fonts/font7.fntdata"/><Relationship Id="rId19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585913" y="1143000"/>
            <a:ext cx="36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1879a1fdd1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g21879a1fdd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85913" y="1143000"/>
            <a:ext cx="36861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21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948940" y="5387342"/>
            <a:ext cx="33421200" cy="114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4914900" y="17289782"/>
            <a:ext cx="29489400" cy="79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2703195" y="30510487"/>
            <a:ext cx="884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13024485" y="30510487"/>
            <a:ext cx="13270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27769185" y="30510487"/>
            <a:ext cx="884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 rot="5400000">
            <a:off x="18428507" y="11461800"/>
            <a:ext cx="27896700" cy="84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 rot="5400000">
            <a:off x="1226364" y="3229350"/>
            <a:ext cx="27896700" cy="24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2703195" y="30510487"/>
            <a:ext cx="884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13024485" y="30510487"/>
            <a:ext cx="13270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27769185" y="30510487"/>
            <a:ext cx="884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682718" y="8206749"/>
            <a:ext cx="33912900" cy="13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2682718" y="22029429"/>
            <a:ext cx="339129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 sz="9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8640"/>
              <a:buNone/>
              <a:defRPr sz="864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2703195" y="30510487"/>
            <a:ext cx="884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13024485" y="30510487"/>
            <a:ext cx="13270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27769185" y="30510487"/>
            <a:ext cx="884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2703195" y="1752607"/>
            <a:ext cx="33912900" cy="6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2703195" y="8763000"/>
            <a:ext cx="16710600" cy="208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19905345" y="8763000"/>
            <a:ext cx="16710600" cy="208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2703195" y="30510487"/>
            <a:ext cx="884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13024485" y="30510487"/>
            <a:ext cx="13270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27769185" y="30510487"/>
            <a:ext cx="884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2708316" y="1752607"/>
            <a:ext cx="33912900" cy="6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2708321" y="8069582"/>
            <a:ext cx="16633800" cy="3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2708321" y="12024360"/>
            <a:ext cx="16633800" cy="176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19905347" y="8069582"/>
            <a:ext cx="16715700" cy="3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19905347" y="12024360"/>
            <a:ext cx="16715700" cy="176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2703195" y="30510487"/>
            <a:ext cx="884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13024485" y="30510487"/>
            <a:ext cx="13270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27769185" y="30510487"/>
            <a:ext cx="884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703195" y="1752607"/>
            <a:ext cx="33912900" cy="6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2703195" y="30510487"/>
            <a:ext cx="884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13024485" y="30510487"/>
            <a:ext cx="13270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27769185" y="30510487"/>
            <a:ext cx="884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2703195" y="30510487"/>
            <a:ext cx="884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13024485" y="30510487"/>
            <a:ext cx="13270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27769185" y="30510487"/>
            <a:ext cx="884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2708316" y="2194560"/>
            <a:ext cx="12681600" cy="7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16715781" y="4739647"/>
            <a:ext cx="19905300" cy="23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120396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marL="914400" lvl="1" indent="-108204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marL="1371600" lvl="2" indent="-96012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marL="1828800" lvl="3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marL="2286000" lvl="4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marL="2743200" lvl="5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marL="3200400" lvl="6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marL="3657600" lvl="7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marL="4114800" lvl="8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2708316" y="9875520"/>
            <a:ext cx="12681600" cy="18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2703195" y="30510487"/>
            <a:ext cx="884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13024485" y="30510487"/>
            <a:ext cx="13270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27769185" y="30510487"/>
            <a:ext cx="884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2708316" y="2194560"/>
            <a:ext cx="12681600" cy="7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16715781" y="4739647"/>
            <a:ext cx="19905300" cy="23393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2708316" y="9875520"/>
            <a:ext cx="12681600" cy="18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2703195" y="30510487"/>
            <a:ext cx="884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13024485" y="30510487"/>
            <a:ext cx="13270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27769185" y="30510487"/>
            <a:ext cx="884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2703195" y="1752607"/>
            <a:ext cx="33912900" cy="6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 rot="5400000">
            <a:off x="9216405" y="2249700"/>
            <a:ext cx="20886300" cy="33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2703195" y="30510487"/>
            <a:ext cx="884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13024485" y="30510487"/>
            <a:ext cx="13270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27769185" y="30510487"/>
            <a:ext cx="884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703195" y="1752607"/>
            <a:ext cx="33912900" cy="6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2703195" y="8763000"/>
            <a:ext cx="33912900" cy="208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2703195" y="30510487"/>
            <a:ext cx="884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3024485" y="30510487"/>
            <a:ext cx="13270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27769185" y="30510487"/>
            <a:ext cx="88467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.png"/><Relationship Id="rId21" Type="http://schemas.openxmlformats.org/officeDocument/2006/relationships/slideLayout" Target="../slideLayouts/slideLayout1.xml"/><Relationship Id="rId42" Type="http://schemas.openxmlformats.org/officeDocument/2006/relationships/image" Target="../media/image20.png"/><Relationship Id="rId47" Type="http://schemas.openxmlformats.org/officeDocument/2006/relationships/image" Target="../media/image25.emf"/><Relationship Id="rId63" Type="http://schemas.openxmlformats.org/officeDocument/2006/relationships/image" Target="../media/image41.png"/><Relationship Id="rId68" Type="http://schemas.openxmlformats.org/officeDocument/2006/relationships/image" Target="../media/image46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image" Target="../media/image7.emf"/><Relationship Id="rId11" Type="http://schemas.openxmlformats.org/officeDocument/2006/relationships/tags" Target="../tags/tag11.xml"/><Relationship Id="rId24" Type="http://schemas.openxmlformats.org/officeDocument/2006/relationships/image" Target="../media/image2.png"/><Relationship Id="rId32" Type="http://schemas.openxmlformats.org/officeDocument/2006/relationships/image" Target="../media/image10.emf"/><Relationship Id="rId37" Type="http://schemas.openxmlformats.org/officeDocument/2006/relationships/image" Target="../media/image15.emf"/><Relationship Id="rId40" Type="http://schemas.openxmlformats.org/officeDocument/2006/relationships/image" Target="../media/image18.png"/><Relationship Id="rId45" Type="http://schemas.openxmlformats.org/officeDocument/2006/relationships/image" Target="../media/image23.png"/><Relationship Id="rId53" Type="http://schemas.openxmlformats.org/officeDocument/2006/relationships/image" Target="../media/image31.emf"/><Relationship Id="rId58" Type="http://schemas.openxmlformats.org/officeDocument/2006/relationships/image" Target="../media/image36.jpg"/><Relationship Id="rId66" Type="http://schemas.openxmlformats.org/officeDocument/2006/relationships/image" Target="../media/image44.emf"/><Relationship Id="rId74" Type="http://schemas.openxmlformats.org/officeDocument/2006/relationships/image" Target="../media/image52.png"/><Relationship Id="rId5" Type="http://schemas.openxmlformats.org/officeDocument/2006/relationships/tags" Target="../tags/tag5.xml"/><Relationship Id="rId61" Type="http://schemas.openxmlformats.org/officeDocument/2006/relationships/image" Target="../media/image39.png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notesSlide" Target="../notesSlides/notesSlide1.xml"/><Relationship Id="rId27" Type="http://schemas.openxmlformats.org/officeDocument/2006/relationships/image" Target="../media/image5.png"/><Relationship Id="rId30" Type="http://schemas.openxmlformats.org/officeDocument/2006/relationships/image" Target="../media/image8.emf"/><Relationship Id="rId35" Type="http://schemas.openxmlformats.org/officeDocument/2006/relationships/image" Target="../media/image13.emf"/><Relationship Id="rId43" Type="http://schemas.openxmlformats.org/officeDocument/2006/relationships/image" Target="../media/image21.png"/><Relationship Id="rId48" Type="http://schemas.openxmlformats.org/officeDocument/2006/relationships/image" Target="../media/image26.png"/><Relationship Id="rId56" Type="http://schemas.openxmlformats.org/officeDocument/2006/relationships/image" Target="../media/image34.png"/><Relationship Id="rId64" Type="http://schemas.openxmlformats.org/officeDocument/2006/relationships/image" Target="../media/image42.png"/><Relationship Id="rId69" Type="http://schemas.openxmlformats.org/officeDocument/2006/relationships/image" Target="../media/image47.png"/><Relationship Id="rId8" Type="http://schemas.openxmlformats.org/officeDocument/2006/relationships/tags" Target="../tags/tag8.xml"/><Relationship Id="rId51" Type="http://schemas.openxmlformats.org/officeDocument/2006/relationships/image" Target="../media/image29.png"/><Relationship Id="rId72" Type="http://schemas.openxmlformats.org/officeDocument/2006/relationships/image" Target="../media/image50.png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3.png"/><Relationship Id="rId33" Type="http://schemas.openxmlformats.org/officeDocument/2006/relationships/image" Target="../media/image11.emf"/><Relationship Id="rId38" Type="http://schemas.openxmlformats.org/officeDocument/2006/relationships/image" Target="../media/image16.emf"/><Relationship Id="rId46" Type="http://schemas.openxmlformats.org/officeDocument/2006/relationships/image" Target="../media/image24.png"/><Relationship Id="rId59" Type="http://schemas.openxmlformats.org/officeDocument/2006/relationships/image" Target="../media/image37.emf"/><Relationship Id="rId67" Type="http://schemas.openxmlformats.org/officeDocument/2006/relationships/image" Target="../media/image45.png"/><Relationship Id="rId20" Type="http://schemas.openxmlformats.org/officeDocument/2006/relationships/tags" Target="../tags/tag20.xml"/><Relationship Id="rId41" Type="http://schemas.openxmlformats.org/officeDocument/2006/relationships/image" Target="../media/image19.png"/><Relationship Id="rId54" Type="http://schemas.openxmlformats.org/officeDocument/2006/relationships/image" Target="../media/image32.png"/><Relationship Id="rId62" Type="http://schemas.openxmlformats.org/officeDocument/2006/relationships/image" Target="../media/image40.png"/><Relationship Id="rId70" Type="http://schemas.openxmlformats.org/officeDocument/2006/relationships/image" Target="../media/image48.emf"/><Relationship Id="rId75" Type="http://schemas.openxmlformats.org/officeDocument/2006/relationships/image" Target="../media/image5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image" Target="../media/image1.png"/><Relationship Id="rId28" Type="http://schemas.openxmlformats.org/officeDocument/2006/relationships/image" Target="../media/image6.emf"/><Relationship Id="rId36" Type="http://schemas.openxmlformats.org/officeDocument/2006/relationships/image" Target="../media/image14.emf"/><Relationship Id="rId49" Type="http://schemas.openxmlformats.org/officeDocument/2006/relationships/image" Target="../media/image27.png"/><Relationship Id="rId57" Type="http://schemas.openxmlformats.org/officeDocument/2006/relationships/image" Target="../media/image35.png"/><Relationship Id="rId10" Type="http://schemas.openxmlformats.org/officeDocument/2006/relationships/tags" Target="../tags/tag10.xml"/><Relationship Id="rId31" Type="http://schemas.openxmlformats.org/officeDocument/2006/relationships/image" Target="../media/image9.emf"/><Relationship Id="rId44" Type="http://schemas.openxmlformats.org/officeDocument/2006/relationships/image" Target="../media/image22.png"/><Relationship Id="rId52" Type="http://schemas.openxmlformats.org/officeDocument/2006/relationships/image" Target="../media/image30.emf"/><Relationship Id="rId60" Type="http://schemas.openxmlformats.org/officeDocument/2006/relationships/image" Target="../media/image38.emf"/><Relationship Id="rId65" Type="http://schemas.openxmlformats.org/officeDocument/2006/relationships/image" Target="../media/image43.emf"/><Relationship Id="rId73" Type="http://schemas.openxmlformats.org/officeDocument/2006/relationships/image" Target="../media/image51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image" Target="../media/image17.emf"/><Relationship Id="rId34" Type="http://schemas.openxmlformats.org/officeDocument/2006/relationships/image" Target="../media/image12.emf"/><Relationship Id="rId50" Type="http://schemas.openxmlformats.org/officeDocument/2006/relationships/image" Target="../media/image28.png"/><Relationship Id="rId55" Type="http://schemas.openxmlformats.org/officeDocument/2006/relationships/image" Target="../media/image33.png"/><Relationship Id="rId7" Type="http://schemas.openxmlformats.org/officeDocument/2006/relationships/tags" Target="../tags/tag7.xml"/><Relationship Id="rId71" Type="http://schemas.openxmlformats.org/officeDocument/2006/relationships/image" Target="../media/image4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>
            <a:extLst>
              <a:ext uri="{FF2B5EF4-FFF2-40B4-BE49-F238E27FC236}">
                <a16:creationId xmlns:a16="http://schemas.microsoft.com/office/drawing/2014/main" id="{D58456BA-2EF9-8539-10CE-0C511ABE8A6F}"/>
              </a:ext>
            </a:extLst>
          </p:cNvPr>
          <p:cNvSpPr/>
          <p:nvPr/>
        </p:nvSpPr>
        <p:spPr>
          <a:xfrm>
            <a:off x="10814615" y="12555876"/>
            <a:ext cx="17490350" cy="9194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1B4DBA3-0C68-F76E-AFBD-71CCD2E3404D}"/>
              </a:ext>
            </a:extLst>
          </p:cNvPr>
          <p:cNvSpPr/>
          <p:nvPr/>
        </p:nvSpPr>
        <p:spPr>
          <a:xfrm>
            <a:off x="1" y="17344"/>
            <a:ext cx="39319200" cy="3916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2AE8C33-3510-CDD3-8193-781FF4F74AB6}"/>
              </a:ext>
            </a:extLst>
          </p:cNvPr>
          <p:cNvSpPr/>
          <p:nvPr/>
        </p:nvSpPr>
        <p:spPr>
          <a:xfrm>
            <a:off x="98789" y="4086059"/>
            <a:ext cx="10562924" cy="2877849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5EE63C3-6EBC-EA21-C6BC-3BB468200E10}"/>
              </a:ext>
            </a:extLst>
          </p:cNvPr>
          <p:cNvSpPr/>
          <p:nvPr/>
        </p:nvSpPr>
        <p:spPr>
          <a:xfrm>
            <a:off x="10821721" y="31009643"/>
            <a:ext cx="17508742" cy="18549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808DF5-A3A4-AE5D-05E7-70318DFA77C0}"/>
              </a:ext>
            </a:extLst>
          </p:cNvPr>
          <p:cNvSpPr/>
          <p:nvPr/>
        </p:nvSpPr>
        <p:spPr>
          <a:xfrm>
            <a:off x="10805277" y="4115270"/>
            <a:ext cx="17490350" cy="81290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Google Shape;99;g21879a1fdd1_1_0"/>
          <p:cNvSpPr txBox="1"/>
          <p:nvPr/>
        </p:nvSpPr>
        <p:spPr>
          <a:xfrm>
            <a:off x="6406226" y="369405"/>
            <a:ext cx="28280799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GPU-Based Fast SPH Solver for Granular Material and Fluid Simulation</a:t>
            </a:r>
            <a:endParaRPr lang="en-US" dirty="0"/>
          </a:p>
        </p:txBody>
      </p:sp>
      <p:sp>
        <p:nvSpPr>
          <p:cNvPr id="100" name="Google Shape;100;g21879a1fdd1_1_0"/>
          <p:cNvSpPr txBox="1"/>
          <p:nvPr/>
        </p:nvSpPr>
        <p:spPr>
          <a:xfrm>
            <a:off x="7747828" y="2953278"/>
            <a:ext cx="2523378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Huzaifa </a:t>
            </a:r>
            <a:r>
              <a:rPr lang="en-US" sz="4400" b="1" dirty="0">
                <a:solidFill>
                  <a:schemeClr val="dk1"/>
                </a:solidFill>
              </a:rPr>
              <a:t>Unjhawala, </a:t>
            </a:r>
            <a:r>
              <a:rPr lang="en-US" sz="4400" dirty="0" err="1">
                <a:solidFill>
                  <a:schemeClr val="dk1"/>
                </a:solidFill>
              </a:rPr>
              <a:t>Nevindu</a:t>
            </a:r>
            <a:r>
              <a:rPr lang="en-US" sz="4400" dirty="0">
                <a:solidFill>
                  <a:schemeClr val="dk1"/>
                </a:solidFill>
              </a:rPr>
              <a:t> </a:t>
            </a:r>
            <a:r>
              <a:rPr lang="en-US" sz="4400" dirty="0" err="1">
                <a:solidFill>
                  <a:schemeClr val="dk1"/>
                </a:solidFill>
              </a:rPr>
              <a:t>Batagoda</a:t>
            </a:r>
            <a:r>
              <a:rPr lang="en-US" sz="4400" dirty="0">
                <a:solidFill>
                  <a:schemeClr val="dk1"/>
                </a:solidFill>
              </a:rPr>
              <a:t>, Luning Bakke, </a:t>
            </a:r>
            <a:r>
              <a:rPr lang="en-US" sz="4400" dirty="0" err="1">
                <a:solidFill>
                  <a:schemeClr val="dk1"/>
                </a:solidFill>
              </a:rPr>
              <a:t>Lijing</a:t>
            </a:r>
            <a:r>
              <a:rPr lang="en-US" sz="4400" dirty="0">
                <a:solidFill>
                  <a:schemeClr val="dk1"/>
                </a:solidFill>
              </a:rPr>
              <a:t> Yang, Radu </a:t>
            </a:r>
            <a:r>
              <a:rPr lang="en-US" sz="4400" dirty="0" err="1">
                <a:solidFill>
                  <a:schemeClr val="dk1"/>
                </a:solidFill>
              </a:rPr>
              <a:t>Serban</a:t>
            </a:r>
            <a:r>
              <a:rPr lang="en-US" sz="4400" dirty="0">
                <a:solidFill>
                  <a:schemeClr val="dk1"/>
                </a:solidFill>
              </a:rPr>
              <a:t> and Dan </a:t>
            </a:r>
            <a:r>
              <a:rPr lang="en-US" sz="4400" dirty="0" err="1">
                <a:solidFill>
                  <a:schemeClr val="dk1"/>
                </a:solidFill>
              </a:rPr>
              <a:t>Negrut</a:t>
            </a:r>
            <a:r>
              <a:rPr lang="en-US" sz="4400" dirty="0">
                <a:solidFill>
                  <a:schemeClr val="dk1"/>
                </a:solidFill>
              </a:rPr>
              <a:t> </a:t>
            </a:r>
            <a:endParaRPr sz="4400" dirty="0">
              <a:solidFill>
                <a:schemeClr val="dk1"/>
              </a:solidFill>
            </a:endParaRPr>
          </a:p>
        </p:txBody>
      </p:sp>
      <p:grpSp>
        <p:nvGrpSpPr>
          <p:cNvPr id="103" name="Google Shape;103;g21879a1fdd1_1_0"/>
          <p:cNvGrpSpPr/>
          <p:nvPr/>
        </p:nvGrpSpPr>
        <p:grpSpPr>
          <a:xfrm>
            <a:off x="320243" y="155585"/>
            <a:ext cx="5646002" cy="2265078"/>
            <a:chOff x="235079" y="502910"/>
            <a:chExt cx="5888746" cy="2151490"/>
          </a:xfrm>
          <a:noFill/>
        </p:grpSpPr>
        <p:sp>
          <p:nvSpPr>
            <p:cNvPr id="104" name="Google Shape;104;g21879a1fdd1_1_0"/>
            <p:cNvSpPr/>
            <p:nvPr/>
          </p:nvSpPr>
          <p:spPr>
            <a:xfrm>
              <a:off x="276225" y="647700"/>
              <a:ext cx="5847600" cy="2006700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5" name="Google Shape;105;g21879a1fdd1_1_0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235079" y="502910"/>
              <a:ext cx="5439379" cy="184939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06" name="Google Shape;106;g21879a1fdd1_1_0"/>
          <p:cNvSpPr txBox="1"/>
          <p:nvPr/>
        </p:nvSpPr>
        <p:spPr>
          <a:xfrm>
            <a:off x="359693" y="2454563"/>
            <a:ext cx="7069875" cy="131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unjhawala@wisc.edu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Wisconsin-Madison</a:t>
            </a:r>
            <a:endParaRPr dirty="0"/>
          </a:p>
        </p:txBody>
      </p:sp>
      <p:sp>
        <p:nvSpPr>
          <p:cNvPr id="108" name="Google Shape;108;g21879a1fdd1_1_0 1 1"/>
          <p:cNvSpPr txBox="1"/>
          <p:nvPr/>
        </p:nvSpPr>
        <p:spPr>
          <a:xfrm>
            <a:off x="10286131" y="4092555"/>
            <a:ext cx="18547319" cy="865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3852" b="1">
                <a:solidFill>
                  <a:schemeClr val="bg1"/>
                </a:solidFill>
                <a:latin typeface="Helvetica Neue"/>
                <a:ea typeface="Helvetica Neue"/>
                <a:cs typeface="Helvetica Neue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sym typeface="Helvetica Neue"/>
              </a:rPr>
              <a:t>Chrono::FSI – SPH-Based Multiphysics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Google Shape;111;g21879a1fdd1_1_0"/>
          <p:cNvSpPr/>
          <p:nvPr/>
        </p:nvSpPr>
        <p:spPr>
          <a:xfrm>
            <a:off x="34483853" y="20680092"/>
            <a:ext cx="1934100" cy="902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21879a1fdd1_1_0"/>
          <p:cNvSpPr txBox="1"/>
          <p:nvPr/>
        </p:nvSpPr>
        <p:spPr>
          <a:xfrm>
            <a:off x="10934939" y="32431865"/>
            <a:ext cx="1737485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Acknowledgements: This work was carried out in part with support from US Army project </a:t>
            </a:r>
            <a:r>
              <a:rPr lang="en-US" b="1" dirty="0">
                <a:solidFill>
                  <a:schemeClr val="dk1"/>
                </a:solidFill>
                <a:latin typeface="Calibri"/>
                <a:cs typeface="Calibri"/>
              </a:rPr>
              <a:t>US ARO W911NF1910431</a:t>
            </a:r>
            <a:r>
              <a:rPr lang="en-US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and</a:t>
            </a:r>
            <a:r>
              <a:rPr lang="en-US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Science Foundation 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projects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CISE1835674, and OAC2209791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E4BBF0-E587-73FC-617B-94B02B935358}"/>
              </a:ext>
            </a:extLst>
          </p:cNvPr>
          <p:cNvSpPr txBox="1"/>
          <p:nvPr/>
        </p:nvSpPr>
        <p:spPr>
          <a:xfrm>
            <a:off x="24646796" y="2131256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0" name="Google Shape;102;g21879a1fdd1_1_0">
            <a:extLst>
              <a:ext uri="{FF2B5EF4-FFF2-40B4-BE49-F238E27FC236}">
                <a16:creationId xmlns:a16="http://schemas.microsoft.com/office/drawing/2014/main" id="{B4BB8307-51E3-AE19-BDA4-1D90137AE674}"/>
              </a:ext>
            </a:extLst>
          </p:cNvPr>
          <p:cNvPicPr preferRelativeResize="0"/>
          <p:nvPr/>
        </p:nvPicPr>
        <p:blipFill rotWithShape="1">
          <a:blip r:embed="rId24">
            <a:alphaModFix/>
          </a:blip>
          <a:srcRect r="60925" b="6270"/>
          <a:stretch/>
        </p:blipFill>
        <p:spPr>
          <a:xfrm>
            <a:off x="34452069" y="2575961"/>
            <a:ext cx="4507438" cy="115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01;g21879a1fdd1_1_0">
            <a:extLst>
              <a:ext uri="{FF2B5EF4-FFF2-40B4-BE49-F238E27FC236}">
                <a16:creationId xmlns:a16="http://schemas.microsoft.com/office/drawing/2014/main" id="{93054878-D2F2-2810-D73D-69051D3470B0}"/>
              </a:ext>
            </a:extLst>
          </p:cNvPr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35038068" y="16364"/>
            <a:ext cx="3960889" cy="24609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02BC78-7128-BBA6-8DB2-99DC2995BD25}"/>
              </a:ext>
            </a:extLst>
          </p:cNvPr>
          <p:cNvSpPr txBox="1"/>
          <p:nvPr/>
        </p:nvSpPr>
        <p:spPr>
          <a:xfrm>
            <a:off x="10853915" y="4898580"/>
            <a:ext cx="10011082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Smoothed Particle Hydrodynamics (SPH)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discretizes the mass balance and momentum conservation equations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SPH approximates a function based on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a spatial average of adjacent sampling points – Proximity 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Fluid-Structure interaction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enabled through </a:t>
            </a: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Boundary Condition Enforcing (BCE)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markers.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Solver can be used for 2 kinds of physics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Fluid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– Navier Stokes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1" dirty="0">
                <a:latin typeface="Calibri" panose="020F0502020204030204" pitchFamily="34" charset="0"/>
                <a:cs typeface="Calibri" panose="020F0502020204030204" pitchFamily="34" charset="0"/>
              </a:rPr>
              <a:t>Granular Material 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– Using rheology presented in [1]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5566A8-399B-BF52-D4AE-C75D7D67B25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483049" y="5231156"/>
            <a:ext cx="3018215" cy="2266524"/>
          </a:xfrm>
          <a:prstGeom prst="rect">
            <a:avLst/>
          </a:prstGeom>
        </p:spPr>
      </p:pic>
      <p:pic>
        <p:nvPicPr>
          <p:cNvPr id="10" name="Picture 9" descr="Diagram of a diagram of a body&#10;&#10;Description automatically generated">
            <a:extLst>
              <a:ext uri="{FF2B5EF4-FFF2-40B4-BE49-F238E27FC236}">
                <a16:creationId xmlns:a16="http://schemas.microsoft.com/office/drawing/2014/main" id="{FF9A7DCA-DFB8-9509-0F00-A329ECE690B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923240" y="7942252"/>
            <a:ext cx="4333389" cy="3526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\documentclass{article}&#10;\usepackage{amsmath}&#10;\pagestyle{empty}&#10;\usepackage{color}&#10;\definecolor{mblue}{rgb}{0.2, 0.2, 0.6}&#10;&#10;\begin{document}&#10;&#10;\begin{align}&#10;\begin{split}&#10;\boldsymbol{f}(\boldsymbol{r}_i)&amp;=\int_{\boldsymbol{V}} \frac{\boldsymbol{f}(\boldsymbol{r}_j)}{\boldsymbol{\rho}(\boldsymbol{r}_j) }\boldsymbol{W}(\boldsymbol{r}-\boldsymbol{r}_j)\boldsymbol{\rho}(\boldsymbol{r}_j) d\boldsymbol{V} + \boldsymbol{O}(h^2) \\&#10;&amp;\approx \sum_{j \in \boldsymbol{{\cal S}}(i)} \frac{\boldsymbol{m}_j}{\boldsymbol{\rho}_j}\boldsymbol{f}(\boldsymbol{r}_j)\boldsymbol{W}(\boldsymbol{r}-\boldsymbol{r}_j,h)\nonumber&#10;\end{split}&#10;\end{align}&#10;&#10;\end{document}" title="IguanaTex Bitmap Display">
            <a:extLst>
              <a:ext uri="{FF2B5EF4-FFF2-40B4-BE49-F238E27FC236}">
                <a16:creationId xmlns:a16="http://schemas.microsoft.com/office/drawing/2014/main" id="{6F030326-F81B-F91C-6A2D-C45E7BA7516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75980" y="5739309"/>
            <a:ext cx="4737556" cy="124302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09D0217-EA19-2CD3-8931-5322BDD570B6}"/>
              </a:ext>
            </a:extLst>
          </p:cNvPr>
          <p:cNvSpPr txBox="1"/>
          <p:nvPr/>
        </p:nvSpPr>
        <p:spPr>
          <a:xfrm>
            <a:off x="10930106" y="31149520"/>
            <a:ext cx="173655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[1]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Dunatunga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 and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Kamrin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K. "Continuum modelling and simulation of granular flows through their many phases." Journal of Fluid Mechanics 779 (2015): 483-513.</a:t>
            </a:r>
          </a:p>
          <a:p>
            <a:r>
              <a:rPr lang="en-US" sz="1600" dirty="0">
                <a:latin typeface="Calibri" panose="020F0502020204030204" pitchFamily="34" charset="0"/>
              </a:rPr>
              <a:t>[2] Hu, Wei, Pei Li, Arno </a:t>
            </a:r>
            <a:r>
              <a:rPr lang="en-US" sz="1600" dirty="0" err="1">
                <a:latin typeface="Calibri" panose="020F0502020204030204" pitchFamily="34" charset="0"/>
              </a:rPr>
              <a:t>Rogg</a:t>
            </a:r>
            <a:r>
              <a:rPr lang="en-US" sz="1600" dirty="0">
                <a:latin typeface="Calibri" panose="020F0502020204030204" pitchFamily="34" charset="0"/>
              </a:rPr>
              <a:t>, Alexander </a:t>
            </a:r>
            <a:r>
              <a:rPr lang="en-US" sz="1600" dirty="0" err="1">
                <a:latin typeface="Calibri" panose="020F0502020204030204" pitchFamily="34" charset="0"/>
              </a:rPr>
              <a:t>Schepelmann</a:t>
            </a:r>
            <a:r>
              <a:rPr lang="en-US" sz="1600" dirty="0">
                <a:latin typeface="Calibri" panose="020F0502020204030204" pitchFamily="34" charset="0"/>
              </a:rPr>
              <a:t>, Colin Creager, Samuel Chandler, Ken </a:t>
            </a:r>
            <a:r>
              <a:rPr lang="en-US" sz="1600" dirty="0" err="1">
                <a:latin typeface="Calibri" panose="020F0502020204030204" pitchFamily="34" charset="0"/>
              </a:rPr>
              <a:t>Kamrin</a:t>
            </a:r>
            <a:r>
              <a:rPr lang="en-US" sz="1600" dirty="0">
                <a:latin typeface="Calibri" panose="020F0502020204030204" pitchFamily="34" charset="0"/>
              </a:rPr>
              <a:t>, and Dan </a:t>
            </a:r>
            <a:r>
              <a:rPr lang="en-US" sz="1600" dirty="0" err="1">
                <a:latin typeface="Calibri" panose="020F0502020204030204" pitchFamily="34" charset="0"/>
              </a:rPr>
              <a:t>Negrut</a:t>
            </a:r>
            <a:r>
              <a:rPr lang="en-US" sz="1600" dirty="0">
                <a:latin typeface="Calibri" panose="020F0502020204030204" pitchFamily="34" charset="0"/>
              </a:rPr>
              <a:t>. "Using physics-based simulation towards eliminating empiricism in extraterrestrial </a:t>
            </a:r>
            <a:r>
              <a:rPr lang="en-US" sz="1600" dirty="0" err="1">
                <a:latin typeface="Calibri" panose="020F0502020204030204" pitchFamily="34" charset="0"/>
              </a:rPr>
              <a:t>terramechanics</a:t>
            </a:r>
            <a:r>
              <a:rPr lang="en-US" sz="1600" dirty="0">
                <a:latin typeface="Calibri" panose="020F0502020204030204" pitchFamily="34" charset="0"/>
              </a:rPr>
              <a:t> applications." </a:t>
            </a:r>
            <a:r>
              <a:rPr lang="en-US" sz="1600" dirty="0" err="1">
                <a:latin typeface="Calibri" panose="020F0502020204030204" pitchFamily="34" charset="0"/>
              </a:rPr>
              <a:t>arXiv</a:t>
            </a:r>
            <a:r>
              <a:rPr lang="en-US" sz="1600" dirty="0">
                <a:latin typeface="Calibri" panose="020F0502020204030204" pitchFamily="34" charset="0"/>
              </a:rPr>
              <a:t> preprint arXiv:2405.11001 (2024).</a:t>
            </a:r>
          </a:p>
          <a:p>
            <a:r>
              <a:rPr lang="en-US" sz="1600" dirty="0">
                <a:latin typeface="Calibri" panose="020F0502020204030204" pitchFamily="34" charset="0"/>
              </a:rPr>
              <a:t>[3] Hu, Wei, Milad </a:t>
            </a:r>
            <a:r>
              <a:rPr lang="en-US" sz="1600" dirty="0" err="1">
                <a:latin typeface="Calibri" panose="020F0502020204030204" pitchFamily="34" charset="0"/>
              </a:rPr>
              <a:t>Rakhsha</a:t>
            </a:r>
            <a:r>
              <a:rPr lang="en-US" sz="1600" dirty="0">
                <a:latin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</a:rPr>
              <a:t>Lijing</a:t>
            </a:r>
            <a:r>
              <a:rPr lang="en-US" sz="1600" dirty="0">
                <a:latin typeface="Calibri" panose="020F0502020204030204" pitchFamily="34" charset="0"/>
              </a:rPr>
              <a:t> Yang, Ken </a:t>
            </a:r>
            <a:r>
              <a:rPr lang="en-US" sz="1600" dirty="0" err="1">
                <a:latin typeface="Calibri" panose="020F0502020204030204" pitchFamily="34" charset="0"/>
              </a:rPr>
              <a:t>Kamrin</a:t>
            </a:r>
            <a:r>
              <a:rPr lang="en-US" sz="1600" dirty="0">
                <a:latin typeface="Calibri" panose="020F0502020204030204" pitchFamily="34" charset="0"/>
              </a:rPr>
              <a:t>, and Dan </a:t>
            </a:r>
            <a:r>
              <a:rPr lang="en-US" sz="1600" dirty="0" err="1">
                <a:latin typeface="Calibri" panose="020F0502020204030204" pitchFamily="34" charset="0"/>
              </a:rPr>
              <a:t>Negrut</a:t>
            </a:r>
            <a:r>
              <a:rPr lang="en-US" sz="1600" dirty="0">
                <a:latin typeface="Calibri" panose="020F0502020204030204" pitchFamily="34" charset="0"/>
              </a:rPr>
              <a:t>. “Modeling Granular Material Dynamics and Its Two-Way Coupling with Moving Solid Bodies Using a Continuum Representation and the SPH Method.” Computer Methods in Applied Mechanics and Engineering 385 (2021): 114022. https://</a:t>
            </a:r>
            <a:r>
              <a:rPr lang="en-US" sz="1600" dirty="0" err="1">
                <a:latin typeface="Calibri" panose="020F0502020204030204" pitchFamily="34" charset="0"/>
              </a:rPr>
              <a:t>doi.org</a:t>
            </a:r>
            <a:r>
              <a:rPr lang="en-US" sz="1600" dirty="0">
                <a:latin typeface="Calibri" panose="020F0502020204030204" pitchFamily="34" charset="0"/>
              </a:rPr>
              <a:t>/10.1016/j.cma.2021.114022.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BEED17B-5BC2-F9E7-2C50-757954309FED}"/>
              </a:ext>
            </a:extLst>
          </p:cNvPr>
          <p:cNvGrpSpPr/>
          <p:nvPr/>
        </p:nvGrpSpPr>
        <p:grpSpPr>
          <a:xfrm>
            <a:off x="11076909" y="13950350"/>
            <a:ext cx="3779948" cy="5875042"/>
            <a:chOff x="11076909" y="14630830"/>
            <a:chExt cx="3779948" cy="5875042"/>
          </a:xfrm>
        </p:grpSpPr>
        <p:pic>
          <p:nvPicPr>
            <p:cNvPr id="56" name="Picture 55" descr="\documentclass{article}&#10;\usepackage{amsmath}&#10;\pagestyle{empty}&#10;\begin{document}&#10;&#10;\[&#10;\frac{d\mathbf{u}}{dt} = \frac{1}{\rho} \nabla \cdot \boldsymbol{\sigma} + \mathbf{f}_{\text{body}}&#10;\]&#10;&#10;&#10;\end{document}" title="IguanaTex Bitmap Display">
              <a:extLst>
                <a:ext uri="{FF2B5EF4-FFF2-40B4-BE49-F238E27FC236}">
                  <a16:creationId xmlns:a16="http://schemas.microsoft.com/office/drawing/2014/main" id="{B6EC9E49-555B-37EC-1E6A-CA0C3A12A787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/>
            <a:stretch>
              <a:fillRect/>
            </a:stretch>
          </p:blipFill>
          <p:spPr>
            <a:xfrm>
              <a:off x="11076909" y="15471487"/>
              <a:ext cx="2260600" cy="584200"/>
            </a:xfrm>
            <a:prstGeom prst="rect">
              <a:avLst/>
            </a:prstGeom>
          </p:spPr>
        </p:pic>
        <p:pic>
          <p:nvPicPr>
            <p:cNvPr id="58" name="Picture 57" descr="\documentclass{article}&#10;\usepackage{amsmath}&#10;\pagestyle{empty}&#10;\begin{document}&#10;&#10;\[&#10;\boldsymbol{\sigma} = -p\mathbf{I} + \boldsymbol{\tau}&#10;\]&#10;&#10;&#10;\end{document}" title="IguanaTex Bitmap Display">
              <a:extLst>
                <a:ext uri="{FF2B5EF4-FFF2-40B4-BE49-F238E27FC236}">
                  <a16:creationId xmlns:a16="http://schemas.microsoft.com/office/drawing/2014/main" id="{61658279-4BB4-6BA8-81E8-BD8EE115991F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/>
            <a:stretch>
              <a:fillRect/>
            </a:stretch>
          </p:blipFill>
          <p:spPr>
            <a:xfrm>
              <a:off x="11148457" y="16297664"/>
              <a:ext cx="1422400" cy="228600"/>
            </a:xfrm>
            <a:prstGeom prst="rect">
              <a:avLst/>
            </a:prstGeom>
          </p:spPr>
        </p:pic>
        <p:pic>
          <p:nvPicPr>
            <p:cNvPr id="166" name="Picture 165" descr="\documentclass{article}&#10;\usepackage{amsmath}&#10;\pagestyle{empty}&#10;\begin{document}&#10;&#10;\[&#10;\frac{d\boldsymbol{\sigma}}{dt} = \boldsymbol{\dot{\phi}} \cdot\boldsymbol{\sigma} - \boldsymbol{\sigma} \cdot \boldsymbol{\dot{\phi}} + \hat{\boldsymbol{\sigma}}&#10;\]&#10;&#10;&#10;\end{document}" title="IguanaTex Bitmap Display">
              <a:extLst>
                <a:ext uri="{FF2B5EF4-FFF2-40B4-BE49-F238E27FC236}">
                  <a16:creationId xmlns:a16="http://schemas.microsoft.com/office/drawing/2014/main" id="{F4690B09-178C-E1E5-C5EA-4E6F7B1886BC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1"/>
            <a:stretch>
              <a:fillRect/>
            </a:stretch>
          </p:blipFill>
          <p:spPr>
            <a:xfrm>
              <a:off x="11148457" y="16777639"/>
              <a:ext cx="2565400" cy="533400"/>
            </a:xfrm>
            <a:prstGeom prst="rect">
              <a:avLst/>
            </a:prstGeom>
          </p:spPr>
        </p:pic>
        <p:pic>
          <p:nvPicPr>
            <p:cNvPr id="134" name="Picture 133" descr="\documentclass{article}&#10;\usepackage{amsmath}&#10;\pagestyle{empty}&#10;\begin{document}&#10;&#10;&#10;\[&#10;\hat{\boldsymbol{\sigma}} = 2G \left( \boldsymbol{\dot{\varepsilon}} - \frac{1}{3} \text{tr}(\boldsymbol{\dot{\varepsilon}}) \mathbf{I} \right) + K \text{tr}(\boldsymbol{\dot{\varepsilon}}) \mathbf{I}&#10;\]&#10;&#10;\end{document}" title="IguanaTex Bitmap Display">
              <a:extLst>
                <a:ext uri="{FF2B5EF4-FFF2-40B4-BE49-F238E27FC236}">
                  <a16:creationId xmlns:a16="http://schemas.microsoft.com/office/drawing/2014/main" id="{7C842514-39FE-FA02-0C5D-8C60C6EBA858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/>
            <a:stretch>
              <a:fillRect/>
            </a:stretch>
          </p:blipFill>
          <p:spPr>
            <a:xfrm>
              <a:off x="11148457" y="17605961"/>
              <a:ext cx="3708400" cy="609600"/>
            </a:xfrm>
            <a:prstGeom prst="rect">
              <a:avLst/>
            </a:prstGeom>
          </p:spPr>
        </p:pic>
        <p:pic>
          <p:nvPicPr>
            <p:cNvPr id="73" name="Picture 72" descr="\documentclass{article}&#10;\usepackage{amsmath}&#10;\pagestyle{empty}&#10;\begin{document}&#10;\[&#10;\boldsymbol{\dot{\phi}} = \frac{1}{2} (\nabla \mathbf{u} - (\nabla \mathbf{u})^T)&#10;\]&#10;&#10;&#10;&#10;\end{document}" title="IguanaTex Bitmap Display">
              <a:extLst>
                <a:ext uri="{FF2B5EF4-FFF2-40B4-BE49-F238E27FC236}">
                  <a16:creationId xmlns:a16="http://schemas.microsoft.com/office/drawing/2014/main" id="{5FE15199-6042-CE04-46A4-00711874C4E3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/>
            <a:stretch>
              <a:fillRect/>
            </a:stretch>
          </p:blipFill>
          <p:spPr>
            <a:xfrm>
              <a:off x="11148457" y="18297952"/>
              <a:ext cx="2354301" cy="523178"/>
            </a:xfrm>
            <a:prstGeom prst="rect">
              <a:avLst/>
            </a:prstGeom>
          </p:spPr>
        </p:pic>
        <p:pic>
          <p:nvPicPr>
            <p:cNvPr id="148" name="Picture 147" descr="\documentclass{article}&#10;\usepackage{amsmath}&#10;\pagestyle{empty}&#10;\begin{document}&#10;&#10;&#10;\[&#10;\boldsymbol{\dot{\varepsilon}} = \frac{1}{2} (\nabla \mathbf{u} + (\nabla \mathbf{u})^T) - \frac{1}{\sqrt{2}} \dot{\lambda}\frac{\boldsymbol{\tau}}{\bar{\tau}}&#10;\]&#10;&#10;\end{document}" title="IguanaTex Bitmap Display">
              <a:extLst>
                <a:ext uri="{FF2B5EF4-FFF2-40B4-BE49-F238E27FC236}">
                  <a16:creationId xmlns:a16="http://schemas.microsoft.com/office/drawing/2014/main" id="{51120182-EB17-B8A7-B12B-99A85956F36D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4"/>
            <a:stretch>
              <a:fillRect/>
            </a:stretch>
          </p:blipFill>
          <p:spPr>
            <a:xfrm>
              <a:off x="11148457" y="19025109"/>
              <a:ext cx="3327400" cy="584200"/>
            </a:xfrm>
            <a:prstGeom prst="rect">
              <a:avLst/>
            </a:prstGeom>
          </p:spPr>
        </p:pic>
        <p:pic>
          <p:nvPicPr>
            <p:cNvPr id="82" name="Picture 81" descr="\documentclass{article}&#10;\usepackage{amsmath}&#10;\pagestyle{empty}&#10;\begin{document}&#10;&#10;\[&#10;\frac{d\rho}{dt} = -\rho \nabla \cdot \mathbf{u}&#10;\]&#10;&#10;\end{document}" title="IguanaTex Bitmap Display">
              <a:extLst>
                <a:ext uri="{FF2B5EF4-FFF2-40B4-BE49-F238E27FC236}">
                  <a16:creationId xmlns:a16="http://schemas.microsoft.com/office/drawing/2014/main" id="{6856B0FF-6927-9F58-CBD7-D33D0DE4EEEF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5"/>
            <a:stretch>
              <a:fillRect/>
            </a:stretch>
          </p:blipFill>
          <p:spPr>
            <a:xfrm>
              <a:off x="11076909" y="14630830"/>
              <a:ext cx="1524000" cy="533400"/>
            </a:xfrm>
            <a:prstGeom prst="rect">
              <a:avLst/>
            </a:prstGeom>
          </p:spPr>
        </p:pic>
        <p:pic>
          <p:nvPicPr>
            <p:cNvPr id="150" name="Picture 149" descr="\documentclass{article}&#10;\usepackage{amsmath}&#10;\pagestyle{empty}&#10;\begin{document}&#10;&#10;\[&#10;I = \dot{\lambda} \frac{d}{\sqrt{\frac{p}{\rho}}}&#10;\]&#10;&#10;\end{document}" title="IguanaTex Bitmap Display">
              <a:extLst>
                <a:ext uri="{FF2B5EF4-FFF2-40B4-BE49-F238E27FC236}">
                  <a16:creationId xmlns:a16="http://schemas.microsoft.com/office/drawing/2014/main" id="{27004378-18C2-A46E-BF3E-78D8111CDBDE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6"/>
            <a:stretch>
              <a:fillRect/>
            </a:stretch>
          </p:blipFill>
          <p:spPr>
            <a:xfrm>
              <a:off x="13507219" y="19718472"/>
              <a:ext cx="1066800" cy="787400"/>
            </a:xfrm>
            <a:prstGeom prst="rect">
              <a:avLst/>
            </a:prstGeom>
          </p:spPr>
        </p:pic>
        <p:pic>
          <p:nvPicPr>
            <p:cNvPr id="88" name="Picture 87" descr="\documentclass{article}&#10;\usepackage{amsmath}&#10;\pagestyle{empty}&#10;\begin{document}&#10;&#10;\[&#10;\mu = \mu_s + \frac{\mu_2 - \mu_s}{\frac{I_0}{I} + 1}&#10;\]&#10;&#10;\end{document}" title="IguanaTex Bitmap Display">
              <a:extLst>
                <a:ext uri="{FF2B5EF4-FFF2-40B4-BE49-F238E27FC236}">
                  <a16:creationId xmlns:a16="http://schemas.microsoft.com/office/drawing/2014/main" id="{4B2F17F9-A980-951A-A44D-260DCDBBF787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7"/>
            <a:stretch>
              <a:fillRect/>
            </a:stretch>
          </p:blipFill>
          <p:spPr>
            <a:xfrm>
              <a:off x="11148457" y="19792130"/>
              <a:ext cx="1930400" cy="584200"/>
            </a:xfrm>
            <a:prstGeom prst="rect">
              <a:avLst/>
            </a:prstGeom>
          </p:spPr>
        </p:pic>
      </p:grpSp>
      <p:pic>
        <p:nvPicPr>
          <p:cNvPr id="154" name="Picture 153" descr="\documentclass{article}&#10;\usepackage{amsmath}&#10;\pagestyle{empty}&#10;\begin{document}&#10;&#10;$STEP~1:$ Update the stress tensor to an intermediate value $\boldsymbol{\sigma}^*$ according to the predictor-corrector integration scheme, i.e.&#10;%%---------------------------------&gt;&gt;&gt;&#10;\begin{equation}&#10;\boldsymbol{\sigma}^* = \boldsymbol{\sigma}({t+\Delta t}) \; ,&#10;\end{equation}&#10;%%---------------------------------&lt;&lt;&lt;&#10;and compute $ \boldsymbol{\tau}^* $ and $ p^* $. If $p^*&lt;0$, then simply set $\boldsymbol{\sigma}^{n+1} = \mathbf{0}$ and advance the simulation time by one time step, i.e., start a new integration step all over again.&#10;&#10;$STEP~2:$ Calculate $\bar{\tau}^*$ through the double inner product of the intermediate deviatoric component of the stress tensor as &#10;%%---------------------------------&gt;&gt;&gt;&#10;\begin{equation}&#10;\bar{\tau}^* = \sqrt{\frac{1}{2}(\tau^{*}_{\alpha\beta}):(\tau^{*}_{\alpha\beta})},&#10;\end{equation}&#10;%%---------------------------------&lt;&lt;&lt;&#10;&#10;$STEP~3:$ Calculate $S_0$ based on the static friction coefficient $\mu_s$&#10;%%---------------------------------&gt;&gt;&gt;&#10;\begin{equation}&#10;S_0 = \mu_s p^*.&#10;\end{equation}&#10;%%---------------------------------&lt;&lt;&lt;&#10;&#10;$STEP~4:$ If $\bar{\tau}^*&lt;S_0$, no plastic flow occurs; use $\boldsymbol{\tau}^*$ as the deviatoric component of the stress tensor at the end of this time step&#10;%%---------------------------------&gt;&gt;&gt;&#10;\begin{equation}&#10;\boldsymbol{\tau}^{n+1} = \boldsymbol{\tau}^*\; , \quad p^{n+1} = p^*\; , \quad \boldsymbol{\sigma}^{n+1} = \boldsymbol{\sigma}^* \; .&#10;\end{equation}&#10;%%---------------------------------&lt;&lt;&lt;&#10;&#10;\hspace{40pt}Else, if $\bar{\tau}^*\ge S_0$, plastic flow occurs; the Drucker-Prager yield criterion is used to scale the deviatoric \\[-10pt]&#10;&#10;\hspace{40pt}component of the stress tensor back to the yield surface&#10;%%---------------------------------&gt;&gt;&gt;&#10;\begin{equation}&#10;\boldsymbol{\tau}^{n+1} = \frac{\mu p^*}{\bar{\tau}^*}\boldsymbol{\tau}^*\; , \quad p^{n+1} = p^*\; , \quad  \boldsymbol{\sigma}^{n+1} = -p^{n+1}\textbf{I} + \boldsymbol{\tau}^{n+1} \; .&#10;\end{equation}&#10;&#10;&#10;\end{document}" title="IguanaTex Bitmap Display">
            <a:extLst>
              <a:ext uri="{FF2B5EF4-FFF2-40B4-BE49-F238E27FC236}">
                <a16:creationId xmlns:a16="http://schemas.microsoft.com/office/drawing/2014/main" id="{30E93A64-140F-64A8-7473-735F54DF38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8"/>
          <a:stretch>
            <a:fillRect/>
          </a:stretch>
        </p:blipFill>
        <p:spPr>
          <a:xfrm>
            <a:off x="18960595" y="13419859"/>
            <a:ext cx="8604241" cy="8129008"/>
          </a:xfrm>
          <a:prstGeom prst="rect">
            <a:avLst/>
          </a:prstGeom>
        </p:spPr>
      </p:pic>
      <p:sp>
        <p:nvSpPr>
          <p:cNvPr id="157" name="Google Shape;108;g21879a1fdd1_1_0 2 1">
            <a:extLst>
              <a:ext uri="{FF2B5EF4-FFF2-40B4-BE49-F238E27FC236}">
                <a16:creationId xmlns:a16="http://schemas.microsoft.com/office/drawing/2014/main" id="{02DB773A-01B6-20B5-BBF3-CC898B6F5E3E}"/>
              </a:ext>
            </a:extLst>
          </p:cNvPr>
          <p:cNvSpPr txBox="1"/>
          <p:nvPr/>
        </p:nvSpPr>
        <p:spPr>
          <a:xfrm>
            <a:off x="10276792" y="12539307"/>
            <a:ext cx="18547319" cy="865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3852" b="1">
                <a:solidFill>
                  <a:schemeClr val="bg1"/>
                </a:solidFill>
                <a:latin typeface="Helvetica Neue"/>
                <a:ea typeface="Helvetica Neue"/>
                <a:cs typeface="Helvetica Neue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The Math – Granular Material Edition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ECD277EA-AF7E-F912-020E-48634579EB91}"/>
              </a:ext>
            </a:extLst>
          </p:cNvPr>
          <p:cNvSpPr/>
          <p:nvPr/>
        </p:nvSpPr>
        <p:spPr>
          <a:xfrm>
            <a:off x="11076909" y="15579834"/>
            <a:ext cx="336456" cy="334506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59EC892-824F-728D-383D-9E955F3E098B}"/>
              </a:ext>
            </a:extLst>
          </p:cNvPr>
          <p:cNvSpPr/>
          <p:nvPr/>
        </p:nvSpPr>
        <p:spPr>
          <a:xfrm>
            <a:off x="11148457" y="19968247"/>
            <a:ext cx="336456" cy="334506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8A9159F-2305-80BF-9E7B-28887C8CC0D2}"/>
              </a:ext>
            </a:extLst>
          </p:cNvPr>
          <p:cNvSpPr txBox="1"/>
          <p:nvPr/>
        </p:nvSpPr>
        <p:spPr>
          <a:xfrm>
            <a:off x="11478344" y="19999612"/>
            <a:ext cx="138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Cauchy Stress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ADFD004-EB98-55FE-B154-430F0FF83212}"/>
              </a:ext>
            </a:extLst>
          </p:cNvPr>
          <p:cNvSpPr/>
          <p:nvPr/>
        </p:nvSpPr>
        <p:spPr>
          <a:xfrm>
            <a:off x="12242207" y="14941988"/>
            <a:ext cx="336456" cy="334506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B146E64-DCD1-D895-9353-C5C7BAFBB2DA}"/>
              </a:ext>
            </a:extLst>
          </p:cNvPr>
          <p:cNvSpPr/>
          <p:nvPr/>
        </p:nvSpPr>
        <p:spPr>
          <a:xfrm>
            <a:off x="11299125" y="16076107"/>
            <a:ext cx="179219" cy="286332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428782B-7DF6-441B-8267-F454AF7E674D}"/>
              </a:ext>
            </a:extLst>
          </p:cNvPr>
          <p:cNvSpPr/>
          <p:nvPr/>
        </p:nvSpPr>
        <p:spPr>
          <a:xfrm>
            <a:off x="13489326" y="16219273"/>
            <a:ext cx="302904" cy="330652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0026DC44-C776-F421-F2BA-AC7D4AA667CE}"/>
              </a:ext>
            </a:extLst>
          </p:cNvPr>
          <p:cNvSpPr/>
          <p:nvPr/>
        </p:nvSpPr>
        <p:spPr>
          <a:xfrm>
            <a:off x="11156792" y="20478541"/>
            <a:ext cx="336456" cy="334506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29F61D9-E25D-FFCB-F20E-0F4D20B1342F}"/>
              </a:ext>
            </a:extLst>
          </p:cNvPr>
          <p:cNvSpPr txBox="1"/>
          <p:nvPr/>
        </p:nvSpPr>
        <p:spPr>
          <a:xfrm>
            <a:off x="11484913" y="20491905"/>
            <a:ext cx="193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Jaumann</a:t>
            </a:r>
            <a:r>
              <a:rPr lang="en-US" dirty="0"/>
              <a:t> derivative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91A3D87-0881-2592-F8A8-838B7DD6BA1B}"/>
              </a:ext>
            </a:extLst>
          </p:cNvPr>
          <p:cNvSpPr/>
          <p:nvPr/>
        </p:nvSpPr>
        <p:spPr>
          <a:xfrm>
            <a:off x="11079153" y="17062603"/>
            <a:ext cx="302904" cy="330652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FFE498D9-857A-B1CD-E179-3B6A98FCF616}"/>
              </a:ext>
            </a:extLst>
          </p:cNvPr>
          <p:cNvSpPr/>
          <p:nvPr/>
        </p:nvSpPr>
        <p:spPr>
          <a:xfrm>
            <a:off x="11761990" y="17073351"/>
            <a:ext cx="302904" cy="3306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A87F5982-2C3C-49E1-0B41-8B0DAFB46A82}"/>
              </a:ext>
            </a:extLst>
          </p:cNvPr>
          <p:cNvSpPr/>
          <p:nvPr/>
        </p:nvSpPr>
        <p:spPr>
          <a:xfrm>
            <a:off x="13947728" y="17062603"/>
            <a:ext cx="302904" cy="3306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060D7081-4E18-1302-AA99-6DC96722F289}"/>
              </a:ext>
            </a:extLst>
          </p:cNvPr>
          <p:cNvSpPr/>
          <p:nvPr/>
        </p:nvSpPr>
        <p:spPr>
          <a:xfrm>
            <a:off x="14202972" y="18967482"/>
            <a:ext cx="302904" cy="3306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3F9ED51-C4FD-EF97-3C5F-F828FCB89296}"/>
              </a:ext>
            </a:extLst>
          </p:cNvPr>
          <p:cNvSpPr/>
          <p:nvPr/>
        </p:nvSpPr>
        <p:spPr>
          <a:xfrm>
            <a:off x="12240184" y="18992709"/>
            <a:ext cx="302904" cy="3306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B7E31C4-38D2-49C9-6ACD-F2B294B019F7}"/>
              </a:ext>
            </a:extLst>
          </p:cNvPr>
          <p:cNvSpPr/>
          <p:nvPr/>
        </p:nvSpPr>
        <p:spPr>
          <a:xfrm>
            <a:off x="11633860" y="19175287"/>
            <a:ext cx="302904" cy="3306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3D0D6E1-5C62-E5A1-C576-50D95E8C7AB6}"/>
              </a:ext>
            </a:extLst>
          </p:cNvPr>
          <p:cNvSpPr/>
          <p:nvPr/>
        </p:nvSpPr>
        <p:spPr>
          <a:xfrm>
            <a:off x="12293765" y="19344155"/>
            <a:ext cx="296187" cy="1814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C3F41EFA-BF05-D25E-373F-BE0298F1E406}"/>
              </a:ext>
            </a:extLst>
          </p:cNvPr>
          <p:cNvSpPr/>
          <p:nvPr/>
        </p:nvSpPr>
        <p:spPr>
          <a:xfrm>
            <a:off x="11156792" y="20978055"/>
            <a:ext cx="321552" cy="33450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A460FDC4-B71F-284A-F974-1474CCD2BF10}"/>
              </a:ext>
            </a:extLst>
          </p:cNvPr>
          <p:cNvSpPr txBox="1"/>
          <p:nvPr/>
        </p:nvSpPr>
        <p:spPr>
          <a:xfrm>
            <a:off x="11484913" y="20943370"/>
            <a:ext cx="193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 Constants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527A88BB-1E38-B0E4-8159-602FB714622E}"/>
              </a:ext>
            </a:extLst>
          </p:cNvPr>
          <p:cNvSpPr/>
          <p:nvPr/>
        </p:nvSpPr>
        <p:spPr>
          <a:xfrm>
            <a:off x="11776088" y="16184755"/>
            <a:ext cx="302905" cy="330652"/>
          </a:xfrm>
          <a:prstGeom prst="rect">
            <a:avLst/>
          </a:prstGeom>
          <a:solidFill>
            <a:schemeClr val="accent4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7E87FDB-917D-0322-7009-F60C58915897}"/>
              </a:ext>
            </a:extLst>
          </p:cNvPr>
          <p:cNvSpPr/>
          <p:nvPr/>
        </p:nvSpPr>
        <p:spPr>
          <a:xfrm>
            <a:off x="13000759" y="16202443"/>
            <a:ext cx="302905" cy="330652"/>
          </a:xfrm>
          <a:prstGeom prst="rect">
            <a:avLst/>
          </a:prstGeom>
          <a:solidFill>
            <a:schemeClr val="accent4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A042FA7-ABBA-328C-5D0D-9D99EF88953B}"/>
              </a:ext>
            </a:extLst>
          </p:cNvPr>
          <p:cNvSpPr/>
          <p:nvPr/>
        </p:nvSpPr>
        <p:spPr>
          <a:xfrm>
            <a:off x="11079831" y="17710869"/>
            <a:ext cx="333534" cy="368476"/>
          </a:xfrm>
          <a:prstGeom prst="rect">
            <a:avLst/>
          </a:prstGeom>
          <a:solidFill>
            <a:schemeClr val="accent4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D983470C-DECF-E361-E7B0-AB952247CDD3}"/>
              </a:ext>
            </a:extLst>
          </p:cNvPr>
          <p:cNvSpPr/>
          <p:nvPr/>
        </p:nvSpPr>
        <p:spPr>
          <a:xfrm>
            <a:off x="13337509" y="19963776"/>
            <a:ext cx="317405" cy="334506"/>
          </a:xfrm>
          <a:prstGeom prst="rect">
            <a:avLst/>
          </a:prstGeom>
          <a:solidFill>
            <a:schemeClr val="accent4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5327499-470A-C959-C97C-674D00AF80EA}"/>
              </a:ext>
            </a:extLst>
          </p:cNvPr>
          <p:cNvSpPr txBox="1"/>
          <p:nvPr/>
        </p:nvSpPr>
        <p:spPr>
          <a:xfrm>
            <a:off x="13747600" y="19963776"/>
            <a:ext cx="138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Rotation Rate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9E7D9104-1E80-6093-9862-3588DCB342B8}"/>
              </a:ext>
            </a:extLst>
          </p:cNvPr>
          <p:cNvCxnSpPr/>
          <p:nvPr/>
        </p:nvCxnSpPr>
        <p:spPr>
          <a:xfrm>
            <a:off x="14798270" y="19027195"/>
            <a:ext cx="0" cy="54731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135F298B-D442-34B4-1252-61E3C285A156}"/>
              </a:ext>
            </a:extLst>
          </p:cNvPr>
          <p:cNvCxnSpPr/>
          <p:nvPr/>
        </p:nvCxnSpPr>
        <p:spPr>
          <a:xfrm>
            <a:off x="13303664" y="19111650"/>
            <a:ext cx="0" cy="54731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BA79BE3-B4B9-E0A8-F1B8-78CB21FDD311}"/>
              </a:ext>
            </a:extLst>
          </p:cNvPr>
          <p:cNvGrpSpPr/>
          <p:nvPr/>
        </p:nvGrpSpPr>
        <p:grpSpPr>
          <a:xfrm>
            <a:off x="15106877" y="19031434"/>
            <a:ext cx="1442230" cy="533400"/>
            <a:chOff x="13944551" y="18311870"/>
            <a:chExt cx="1442230" cy="533400"/>
          </a:xfrm>
        </p:grpSpPr>
        <p:pic>
          <p:nvPicPr>
            <p:cNvPr id="187" name="Picture 186" descr="\documentclass{article}&#10;\usepackage{amsmath}&#10;\pagestyle{empty}&#10;\begin{document}&#10;&#10;\[&#10;\dot{\lambda } = \dfrac{\bar{\tau}^* - \bar{\tau}^n}{G\Delta t}&#10;\]&#10;&#10;\end{document}" title="IguanaTex Bitmap Display">
              <a:extLst>
                <a:ext uri="{FF2B5EF4-FFF2-40B4-BE49-F238E27FC236}">
                  <a16:creationId xmlns:a16="http://schemas.microsoft.com/office/drawing/2014/main" id="{36B425A9-C0E2-B657-DF20-CF0FC78D825C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9"/>
            <a:stretch>
              <a:fillRect/>
            </a:stretch>
          </p:blipFill>
          <p:spPr>
            <a:xfrm>
              <a:off x="14040581" y="18311870"/>
              <a:ext cx="1346200" cy="533400"/>
            </a:xfrm>
            <a:prstGeom prst="rect">
              <a:avLst/>
            </a:prstGeom>
          </p:spPr>
        </p:pic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83836F7-F3EA-D2A2-3490-A1320F18423F}"/>
                </a:ext>
              </a:extLst>
            </p:cNvPr>
            <p:cNvSpPr/>
            <p:nvPr/>
          </p:nvSpPr>
          <p:spPr>
            <a:xfrm>
              <a:off x="13944551" y="18375303"/>
              <a:ext cx="333534" cy="368476"/>
            </a:xfrm>
            <a:prstGeom prst="rect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32"/>
            </a:p>
          </p:txBody>
        </p: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A093FFB-A2AF-8BBE-6E04-B28AB6C87A6C}"/>
              </a:ext>
            </a:extLst>
          </p:cNvPr>
          <p:cNvSpPr/>
          <p:nvPr/>
        </p:nvSpPr>
        <p:spPr>
          <a:xfrm>
            <a:off x="13920969" y="19111650"/>
            <a:ext cx="274344" cy="330653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06595D5-2129-9A1F-4C36-E37EC03DF3DB}"/>
              </a:ext>
            </a:extLst>
          </p:cNvPr>
          <p:cNvSpPr/>
          <p:nvPr/>
        </p:nvSpPr>
        <p:spPr>
          <a:xfrm>
            <a:off x="14098870" y="18445492"/>
            <a:ext cx="208204" cy="297700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08B567F-3E5E-1840-C363-477E9ECD3071}"/>
              </a:ext>
            </a:extLst>
          </p:cNvPr>
          <p:cNvSpPr/>
          <p:nvPr/>
        </p:nvSpPr>
        <p:spPr>
          <a:xfrm>
            <a:off x="13331943" y="20478396"/>
            <a:ext cx="317405" cy="334506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9361BF5-9B69-D450-5F47-818155591094}"/>
              </a:ext>
            </a:extLst>
          </p:cNvPr>
          <p:cNvSpPr txBox="1"/>
          <p:nvPr/>
        </p:nvSpPr>
        <p:spPr>
          <a:xfrm>
            <a:off x="13753236" y="20478396"/>
            <a:ext cx="16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Plastic Strain Rate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5E9D0202-1D43-069E-ABE1-B71A02FD3F68}"/>
              </a:ext>
            </a:extLst>
          </p:cNvPr>
          <p:cNvSpPr/>
          <p:nvPr/>
        </p:nvSpPr>
        <p:spPr>
          <a:xfrm>
            <a:off x="11077074" y="18429015"/>
            <a:ext cx="274344" cy="330653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10AFA41-AD20-5E4C-D11D-46EB4FC27938}"/>
              </a:ext>
            </a:extLst>
          </p:cNvPr>
          <p:cNvSpPr/>
          <p:nvPr/>
        </p:nvSpPr>
        <p:spPr>
          <a:xfrm>
            <a:off x="13070427" y="17060267"/>
            <a:ext cx="274344" cy="330653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62208A08-D68D-E69B-3345-5ED8F8930BD3}"/>
              </a:ext>
            </a:extLst>
          </p:cNvPr>
          <p:cNvSpPr/>
          <p:nvPr/>
        </p:nvSpPr>
        <p:spPr>
          <a:xfrm>
            <a:off x="14447302" y="17058428"/>
            <a:ext cx="274344" cy="330653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87158D57-8145-3F9A-5335-D6CD29740BA1}"/>
              </a:ext>
            </a:extLst>
          </p:cNvPr>
          <p:cNvSpPr/>
          <p:nvPr/>
        </p:nvSpPr>
        <p:spPr>
          <a:xfrm>
            <a:off x="13337508" y="20978055"/>
            <a:ext cx="317405" cy="334506"/>
          </a:xfrm>
          <a:prstGeom prst="rect">
            <a:avLst/>
          </a:prstGeom>
          <a:solidFill>
            <a:schemeClr val="tx2">
              <a:lumMod val="2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C48370DB-7512-9EC3-B654-A89A870B47EA}"/>
              </a:ext>
            </a:extLst>
          </p:cNvPr>
          <p:cNvSpPr txBox="1"/>
          <p:nvPr/>
        </p:nvSpPr>
        <p:spPr>
          <a:xfrm>
            <a:off x="13747600" y="20977397"/>
            <a:ext cx="16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Elastic Strain Rate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64C816D-54CA-8883-0A45-11702DE0BD32}"/>
              </a:ext>
            </a:extLst>
          </p:cNvPr>
          <p:cNvSpPr/>
          <p:nvPr/>
        </p:nvSpPr>
        <p:spPr>
          <a:xfrm>
            <a:off x="11107713" y="19169368"/>
            <a:ext cx="274344" cy="330653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371130A1-E888-8AA8-E907-E7CA3FBE2692}"/>
              </a:ext>
            </a:extLst>
          </p:cNvPr>
          <p:cNvSpPr/>
          <p:nvPr/>
        </p:nvSpPr>
        <p:spPr>
          <a:xfrm>
            <a:off x="15558602" y="19963776"/>
            <a:ext cx="317405" cy="334506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C4C699F0-5C17-A687-5D0C-C914F4ECDACF}"/>
              </a:ext>
            </a:extLst>
          </p:cNvPr>
          <p:cNvSpPr txBox="1"/>
          <p:nvPr/>
        </p:nvSpPr>
        <p:spPr>
          <a:xfrm>
            <a:off x="16006517" y="19897228"/>
            <a:ext cx="2076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Drucker-Prager Friction Coefficient</a:t>
            </a:r>
          </a:p>
        </p:txBody>
      </p:sp>
      <p:cxnSp>
        <p:nvCxnSpPr>
          <p:cNvPr id="211" name="Curved Connector 210">
            <a:extLst>
              <a:ext uri="{FF2B5EF4-FFF2-40B4-BE49-F238E27FC236}">
                <a16:creationId xmlns:a16="http://schemas.microsoft.com/office/drawing/2014/main" id="{CF51A6C3-DA95-5635-0333-3105359D3D36}"/>
              </a:ext>
            </a:extLst>
          </p:cNvPr>
          <p:cNvCxnSpPr>
            <a:cxnSpLocks/>
          </p:cNvCxnSpPr>
          <p:nvPr/>
        </p:nvCxnSpPr>
        <p:spPr>
          <a:xfrm flipV="1">
            <a:off x="14495776" y="16841488"/>
            <a:ext cx="7358528" cy="1951786"/>
          </a:xfrm>
          <a:prstGeom prst="curved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4F12C030-B9C2-86F6-DEA5-115E2CBAC5DF}"/>
              </a:ext>
            </a:extLst>
          </p:cNvPr>
          <p:cNvSpPr/>
          <p:nvPr/>
        </p:nvSpPr>
        <p:spPr>
          <a:xfrm>
            <a:off x="23255111" y="17912321"/>
            <a:ext cx="257442" cy="36137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9AAF36D6-D643-EAC0-1D1A-B50DA9A78809}"/>
              </a:ext>
            </a:extLst>
          </p:cNvPr>
          <p:cNvSpPr/>
          <p:nvPr/>
        </p:nvSpPr>
        <p:spPr>
          <a:xfrm>
            <a:off x="20990120" y="21026809"/>
            <a:ext cx="237457" cy="307777"/>
          </a:xfrm>
          <a:prstGeom prst="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2"/>
          </a:p>
        </p:txBody>
      </p:sp>
      <p:sp>
        <p:nvSpPr>
          <p:cNvPr id="220" name="Rounded Rectangle 219">
            <a:extLst>
              <a:ext uri="{FF2B5EF4-FFF2-40B4-BE49-F238E27FC236}">
                <a16:creationId xmlns:a16="http://schemas.microsoft.com/office/drawing/2014/main" id="{0B2A0B58-7E23-AE15-3B04-B14E7A5C6664}"/>
              </a:ext>
            </a:extLst>
          </p:cNvPr>
          <p:cNvSpPr/>
          <p:nvPr/>
        </p:nvSpPr>
        <p:spPr>
          <a:xfrm>
            <a:off x="13713857" y="18273697"/>
            <a:ext cx="792019" cy="69378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ounded Rectangle 221">
            <a:extLst>
              <a:ext uri="{FF2B5EF4-FFF2-40B4-BE49-F238E27FC236}">
                <a16:creationId xmlns:a16="http://schemas.microsoft.com/office/drawing/2014/main" id="{E640AE92-EE5F-003C-02F5-DE76E14F8568}"/>
              </a:ext>
            </a:extLst>
          </p:cNvPr>
          <p:cNvSpPr/>
          <p:nvPr/>
        </p:nvSpPr>
        <p:spPr>
          <a:xfrm>
            <a:off x="15500822" y="20491905"/>
            <a:ext cx="476187" cy="307778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795F5946-BD32-A5EE-0B94-B633418C8510}"/>
              </a:ext>
            </a:extLst>
          </p:cNvPr>
          <p:cNvSpPr txBox="1"/>
          <p:nvPr/>
        </p:nvSpPr>
        <p:spPr>
          <a:xfrm>
            <a:off x="16008567" y="20491905"/>
            <a:ext cx="2027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Plastic Regime</a:t>
            </a:r>
          </a:p>
        </p:txBody>
      </p:sp>
      <p:sp>
        <p:nvSpPr>
          <p:cNvPr id="224" name="Rounded Rectangle 223">
            <a:extLst>
              <a:ext uri="{FF2B5EF4-FFF2-40B4-BE49-F238E27FC236}">
                <a16:creationId xmlns:a16="http://schemas.microsoft.com/office/drawing/2014/main" id="{3FD9C76C-79F7-1476-8DE3-9D46C86B3B1D}"/>
              </a:ext>
            </a:extLst>
          </p:cNvPr>
          <p:cNvSpPr/>
          <p:nvPr/>
        </p:nvSpPr>
        <p:spPr>
          <a:xfrm>
            <a:off x="11557826" y="18265363"/>
            <a:ext cx="1898691" cy="693785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ounded Rectangle 224">
            <a:extLst>
              <a:ext uri="{FF2B5EF4-FFF2-40B4-BE49-F238E27FC236}">
                <a16:creationId xmlns:a16="http://schemas.microsoft.com/office/drawing/2014/main" id="{A53CC2B4-BDC6-1391-765D-B3C4FAC7D27E}"/>
              </a:ext>
            </a:extLst>
          </p:cNvPr>
          <p:cNvSpPr/>
          <p:nvPr/>
        </p:nvSpPr>
        <p:spPr>
          <a:xfrm>
            <a:off x="15495998" y="21003151"/>
            <a:ext cx="492292" cy="31717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DACA963D-C206-3D8C-7D4F-366EBFA40722}"/>
              </a:ext>
            </a:extLst>
          </p:cNvPr>
          <p:cNvSpPr txBox="1"/>
          <p:nvPr/>
        </p:nvSpPr>
        <p:spPr>
          <a:xfrm>
            <a:off x="16003840" y="21004784"/>
            <a:ext cx="2027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Elastic Regime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CFA10B0A-E7F4-8136-9C18-42B721E8E172}"/>
              </a:ext>
            </a:extLst>
          </p:cNvPr>
          <p:cNvSpPr/>
          <p:nvPr/>
        </p:nvSpPr>
        <p:spPr>
          <a:xfrm>
            <a:off x="10830773" y="22027707"/>
            <a:ext cx="17474192" cy="77382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endParaRPr lang="en-US" dirty="0"/>
          </a:p>
        </p:txBody>
      </p:sp>
      <p:sp>
        <p:nvSpPr>
          <p:cNvPr id="229" name="Google Shape;108;g21879a1fdd1_1_0 2 2">
            <a:extLst>
              <a:ext uri="{FF2B5EF4-FFF2-40B4-BE49-F238E27FC236}">
                <a16:creationId xmlns:a16="http://schemas.microsoft.com/office/drawing/2014/main" id="{5E778A51-EB70-3BCF-BF16-E66087CC3054}"/>
              </a:ext>
            </a:extLst>
          </p:cNvPr>
          <p:cNvSpPr txBox="1"/>
          <p:nvPr/>
        </p:nvSpPr>
        <p:spPr>
          <a:xfrm>
            <a:off x="10805277" y="22049976"/>
            <a:ext cx="17499688" cy="767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3852" b="1">
                <a:solidFill>
                  <a:schemeClr val="bg1"/>
                </a:solidFill>
                <a:latin typeface="Helvetica Neue"/>
                <a:ea typeface="Helvetica Neue"/>
                <a:cs typeface="Helvetica Neue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Both Granular and Fluid Simulations are well validated</a:t>
            </a:r>
          </a:p>
        </p:txBody>
      </p:sp>
      <p:pic>
        <p:nvPicPr>
          <p:cNvPr id="230" name="Picture 229" descr="Chart, scatter chart&#10;&#10;Description automatically generated">
            <a:extLst>
              <a:ext uri="{FF2B5EF4-FFF2-40B4-BE49-F238E27FC236}">
                <a16:creationId xmlns:a16="http://schemas.microsoft.com/office/drawing/2014/main" id="{70E50A78-4490-8936-E224-63406C2AA5C3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5273644" y="23535956"/>
            <a:ext cx="4661032" cy="3495775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C097CFB6-27CB-B0B0-5AF9-A14B44DCD5A1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1033745" y="24107023"/>
            <a:ext cx="4009891" cy="2255566"/>
          </a:xfrm>
          <a:prstGeom prst="rect">
            <a:avLst/>
          </a:prstGeom>
        </p:spPr>
      </p:pic>
      <p:sp>
        <p:nvSpPr>
          <p:cNvPr id="234" name="TextBox 233">
            <a:extLst>
              <a:ext uri="{FF2B5EF4-FFF2-40B4-BE49-F238E27FC236}">
                <a16:creationId xmlns:a16="http://schemas.microsoft.com/office/drawing/2014/main" id="{FEE3A3DD-7ADA-3209-8829-29C2E87F702B}"/>
              </a:ext>
            </a:extLst>
          </p:cNvPr>
          <p:cNvSpPr txBox="1"/>
          <p:nvPr/>
        </p:nvSpPr>
        <p:spPr>
          <a:xfrm>
            <a:off x="21233972" y="22870116"/>
            <a:ext cx="7010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Granular Scaling Laws satisfied in simulator </a:t>
            </a:r>
            <a:r>
              <a:rPr lang="en-US" sz="2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[2]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4160CE60-25EA-289F-A0E9-BB3CBBC18848}"/>
              </a:ext>
            </a:extLst>
          </p:cNvPr>
          <p:cNvSpPr txBox="1"/>
          <p:nvPr/>
        </p:nvSpPr>
        <p:spPr>
          <a:xfrm>
            <a:off x="12240184" y="22870116"/>
            <a:ext cx="641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Viper drawbar pull tests match experimental data </a:t>
            </a:r>
          </a:p>
        </p:txBody>
      </p:sp>
      <p:pic>
        <p:nvPicPr>
          <p:cNvPr id="240" name="Picture 239">
            <a:extLst>
              <a:ext uri="{FF2B5EF4-FFF2-40B4-BE49-F238E27FC236}">
                <a16:creationId xmlns:a16="http://schemas.microsoft.com/office/drawing/2014/main" id="{E143C569-46CF-3781-881F-789FA1237E1B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0108578" y="23342896"/>
            <a:ext cx="7925279" cy="3775105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E7A4C871-D23E-3561-0211-0FEE25C2BD7C}"/>
              </a:ext>
            </a:extLst>
          </p:cNvPr>
          <p:cNvSpPr txBox="1"/>
          <p:nvPr/>
        </p:nvSpPr>
        <p:spPr>
          <a:xfrm>
            <a:off x="13947728" y="27044436"/>
            <a:ext cx="5821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Against empirical results with simple tests</a:t>
            </a:r>
            <a:r>
              <a:rPr lang="en-US" sz="2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[3]</a:t>
            </a:r>
          </a:p>
        </p:txBody>
      </p:sp>
      <p:pic>
        <p:nvPicPr>
          <p:cNvPr id="242" name="Picture 241" descr="Chart, scatter chart&#10;&#10;Description automatically generated">
            <a:extLst>
              <a:ext uri="{FF2B5EF4-FFF2-40B4-BE49-F238E27FC236}">
                <a16:creationId xmlns:a16="http://schemas.microsoft.com/office/drawing/2014/main" id="{B19047CC-ED4D-07B3-67DA-48DD729CE8EC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4438278" y="27843909"/>
            <a:ext cx="2390089" cy="1829911"/>
          </a:xfrm>
          <a:prstGeom prst="rect">
            <a:avLst/>
          </a:prstGeom>
        </p:spPr>
      </p:pic>
      <p:pic>
        <p:nvPicPr>
          <p:cNvPr id="243" name="Picture 242" descr="A picture containing text&#10;&#10;Description automatically generated">
            <a:extLst>
              <a:ext uri="{FF2B5EF4-FFF2-40B4-BE49-F238E27FC236}">
                <a16:creationId xmlns:a16="http://schemas.microsoft.com/office/drawing/2014/main" id="{9BED2F5A-1CE6-5DD4-43E2-4C792A9697E8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1023632" y="27912714"/>
            <a:ext cx="3249214" cy="1692299"/>
          </a:xfrm>
          <a:prstGeom prst="rect">
            <a:avLst/>
          </a:prstGeom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DF7D2D25-D419-84EB-7142-85604BAC40E3}"/>
              </a:ext>
            </a:extLst>
          </p:cNvPr>
          <p:cNvSpPr txBox="1"/>
          <p:nvPr/>
        </p:nvSpPr>
        <p:spPr>
          <a:xfrm>
            <a:off x="13303664" y="27506395"/>
            <a:ext cx="140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Sphere drop</a:t>
            </a:r>
          </a:p>
        </p:txBody>
      </p:sp>
      <p:pic>
        <p:nvPicPr>
          <p:cNvPr id="248" name="Picture 247" descr="A diagram of a graph&#10;&#10;Description automatically generated">
            <a:extLst>
              <a:ext uri="{FF2B5EF4-FFF2-40B4-BE49-F238E27FC236}">
                <a16:creationId xmlns:a16="http://schemas.microsoft.com/office/drawing/2014/main" id="{98899E84-0645-661A-8DB1-19FE7F41296A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0380392" y="8031756"/>
            <a:ext cx="3271181" cy="34810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ECF6D26F-6CDA-0FBD-0892-1BA1D789144F}"/>
              </a:ext>
            </a:extLst>
          </p:cNvPr>
          <p:cNvSpPr txBox="1"/>
          <p:nvPr/>
        </p:nvSpPr>
        <p:spPr>
          <a:xfrm>
            <a:off x="17269408" y="27506101"/>
            <a:ext cx="499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Cone penetration matches experimental data in [4]</a:t>
            </a:r>
          </a:p>
        </p:txBody>
      </p:sp>
      <p:pic>
        <p:nvPicPr>
          <p:cNvPr id="251" name="Picture 250" descr="A diagram of a graphing of a graphing model&#10;&#10;Description automatically generated with medium confidence">
            <a:extLst>
              <a:ext uri="{FF2B5EF4-FFF2-40B4-BE49-F238E27FC236}">
                <a16:creationId xmlns:a16="http://schemas.microsoft.com/office/drawing/2014/main" id="{599535AF-7352-E261-A954-1763A81CEB42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7311791" y="27901896"/>
            <a:ext cx="2390089" cy="1703117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DE4C13D4-F408-9CF5-F72D-48D2A55E4A10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20108578" y="27976939"/>
            <a:ext cx="2217630" cy="1723391"/>
          </a:xfrm>
          <a:prstGeom prst="rect">
            <a:avLst/>
          </a:prstGeom>
        </p:spPr>
      </p:pic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0DD895A5-7FE4-C5CD-3286-66F66DF75978}"/>
              </a:ext>
            </a:extLst>
          </p:cNvPr>
          <p:cNvCxnSpPr>
            <a:cxnSpLocks/>
          </p:cNvCxnSpPr>
          <p:nvPr/>
        </p:nvCxnSpPr>
        <p:spPr>
          <a:xfrm>
            <a:off x="19930105" y="23156499"/>
            <a:ext cx="0" cy="387523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2ABFC97-481C-2764-C731-119C42E69C76}"/>
              </a:ext>
            </a:extLst>
          </p:cNvPr>
          <p:cNvCxnSpPr>
            <a:cxnSpLocks/>
          </p:cNvCxnSpPr>
          <p:nvPr/>
        </p:nvCxnSpPr>
        <p:spPr>
          <a:xfrm>
            <a:off x="22559375" y="27044436"/>
            <a:ext cx="0" cy="25890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1" name="Picture 260" descr="A graph of a function&#10;&#10;Description automatically generated">
            <a:extLst>
              <a:ext uri="{FF2B5EF4-FFF2-40B4-BE49-F238E27FC236}">
                <a16:creationId xmlns:a16="http://schemas.microsoft.com/office/drawing/2014/main" id="{2AA1B08E-BD26-AFB7-3B5D-4B37CF633805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4337748" y="27384045"/>
            <a:ext cx="3117354" cy="2351199"/>
          </a:xfrm>
          <a:prstGeom prst="rect">
            <a:avLst/>
          </a:prstGeom>
        </p:spPr>
      </p:pic>
      <p:sp>
        <p:nvSpPr>
          <p:cNvPr id="262" name="TextBox 261">
            <a:extLst>
              <a:ext uri="{FF2B5EF4-FFF2-40B4-BE49-F238E27FC236}">
                <a16:creationId xmlns:a16="http://schemas.microsoft.com/office/drawing/2014/main" id="{714696BE-C92D-3C0F-2AA2-04DCD1FEE243}"/>
              </a:ext>
            </a:extLst>
          </p:cNvPr>
          <p:cNvSpPr txBox="1"/>
          <p:nvPr/>
        </p:nvSpPr>
        <p:spPr>
          <a:xfrm>
            <a:off x="25043149" y="27062682"/>
            <a:ext cx="1588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Poiseuille Flow </a:t>
            </a:r>
          </a:p>
        </p:txBody>
      </p:sp>
      <p:sp>
        <p:nvSpPr>
          <p:cNvPr id="264" name="Google Shape;108;g21879a1fdd1_1_0 1 2">
            <a:extLst>
              <a:ext uri="{FF2B5EF4-FFF2-40B4-BE49-F238E27FC236}">
                <a16:creationId xmlns:a16="http://schemas.microsoft.com/office/drawing/2014/main" id="{63B20A23-5D58-7085-5FE2-1DD3F96563AF}"/>
              </a:ext>
            </a:extLst>
          </p:cNvPr>
          <p:cNvSpPr txBox="1"/>
          <p:nvPr/>
        </p:nvSpPr>
        <p:spPr>
          <a:xfrm>
            <a:off x="10812383" y="29961364"/>
            <a:ext cx="17518080" cy="8656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3852" b="1">
                <a:solidFill>
                  <a:schemeClr val="bg1"/>
                </a:solidFill>
                <a:latin typeface="Helvetica Neue"/>
                <a:ea typeface="Helvetica Neue"/>
                <a:cs typeface="Helvetica Neue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solidFill>
                  <a:schemeClr val="tx1"/>
                </a:solidFill>
              </a:rPr>
              <a:t>We optimized the proximity search and made the code 2x faster!</a:t>
            </a:r>
          </a:p>
        </p:txBody>
      </p:sp>
      <p:sp>
        <p:nvSpPr>
          <p:cNvPr id="269" name="Google Shape;108;g21879a1fdd1_1_0 1 3">
            <a:extLst>
              <a:ext uri="{FF2B5EF4-FFF2-40B4-BE49-F238E27FC236}">
                <a16:creationId xmlns:a16="http://schemas.microsoft.com/office/drawing/2014/main" id="{D5347BC9-4E45-4E2F-D072-05B445E4BAAA}"/>
              </a:ext>
            </a:extLst>
          </p:cNvPr>
          <p:cNvSpPr txBox="1"/>
          <p:nvPr/>
        </p:nvSpPr>
        <p:spPr>
          <a:xfrm>
            <a:off x="98788" y="4124406"/>
            <a:ext cx="10488815" cy="825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3852" b="1">
                <a:solidFill>
                  <a:schemeClr val="bg1"/>
                </a:solidFill>
                <a:latin typeface="Helvetica Neue"/>
                <a:ea typeface="Helvetica Neue"/>
                <a:cs typeface="Helvetica Neue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2x Faster, Same Accuracy</a:t>
            </a:r>
          </a:p>
        </p:txBody>
      </p:sp>
      <p:sp>
        <p:nvSpPr>
          <p:cNvPr id="270" name="Google Shape;108;g21879a1fdd1_1_0 1 4">
            <a:extLst>
              <a:ext uri="{FF2B5EF4-FFF2-40B4-BE49-F238E27FC236}">
                <a16:creationId xmlns:a16="http://schemas.microsoft.com/office/drawing/2014/main" id="{6FD4B754-442F-02CC-3DBA-BF4242BABB1D}"/>
              </a:ext>
            </a:extLst>
          </p:cNvPr>
          <p:cNvSpPr txBox="1"/>
          <p:nvPr/>
        </p:nvSpPr>
        <p:spPr>
          <a:xfrm>
            <a:off x="28513300" y="4141165"/>
            <a:ext cx="10659198" cy="825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3852" b="1">
                <a:solidFill>
                  <a:schemeClr val="bg1"/>
                </a:solidFill>
                <a:latin typeface="Helvetica Neue"/>
                <a:ea typeface="Helvetica Neue"/>
                <a:cs typeface="Helvetica Neue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2x Faster, Same Accuracy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1153DC75-DC63-5412-7B93-C3028AD7BE51}"/>
              </a:ext>
            </a:extLst>
          </p:cNvPr>
          <p:cNvSpPr/>
          <p:nvPr/>
        </p:nvSpPr>
        <p:spPr>
          <a:xfrm>
            <a:off x="28469528" y="24208345"/>
            <a:ext cx="10549029" cy="86092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Google Shape;108;g21879a1fdd1_1_0 1 5">
            <a:extLst>
              <a:ext uri="{FF2B5EF4-FFF2-40B4-BE49-F238E27FC236}">
                <a16:creationId xmlns:a16="http://schemas.microsoft.com/office/drawing/2014/main" id="{C3F79D79-FA08-9499-A881-6AFA77D697AC}"/>
              </a:ext>
            </a:extLst>
          </p:cNvPr>
          <p:cNvSpPr txBox="1"/>
          <p:nvPr/>
        </p:nvSpPr>
        <p:spPr>
          <a:xfrm>
            <a:off x="28554968" y="24476153"/>
            <a:ext cx="10659198" cy="89217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3852" b="1">
                <a:solidFill>
                  <a:schemeClr val="bg1"/>
                </a:solidFill>
                <a:latin typeface="Helvetica Neue"/>
                <a:ea typeface="Helvetica Neue"/>
                <a:cs typeface="Helvetica Neue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You can “see” the SPH Terrain with Chrono::Sensor too!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EEE7E8D1-35D0-1F2D-EAD8-F4688411555D}"/>
              </a:ext>
            </a:extLst>
          </p:cNvPr>
          <p:cNvSpPr txBox="1"/>
          <p:nvPr/>
        </p:nvSpPr>
        <p:spPr>
          <a:xfrm>
            <a:off x="31721608" y="5160728"/>
            <a:ext cx="47530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Piston based Wave Maker</a:t>
            </a:r>
          </a:p>
        </p:txBody>
      </p:sp>
      <p:pic>
        <p:nvPicPr>
          <p:cNvPr id="280" name="Picture 279" descr="A computer generated image of a circular object&#10;&#10;Description automatically generated">
            <a:extLst>
              <a:ext uri="{FF2B5EF4-FFF2-40B4-BE49-F238E27FC236}">
                <a16:creationId xmlns:a16="http://schemas.microsoft.com/office/drawing/2014/main" id="{2C1DE4E5-C41A-9951-927C-8743044E6DCA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311023" y="9285874"/>
            <a:ext cx="3161249" cy="2809998"/>
          </a:xfrm>
          <a:prstGeom prst="rect">
            <a:avLst/>
          </a:prstGeom>
        </p:spPr>
      </p:pic>
      <p:pic>
        <p:nvPicPr>
          <p:cNvPr id="282" name="Picture 281" descr="A blue and grey circular object with black background&#10;&#10;Description automatically generated">
            <a:extLst>
              <a:ext uri="{FF2B5EF4-FFF2-40B4-BE49-F238E27FC236}">
                <a16:creationId xmlns:a16="http://schemas.microsoft.com/office/drawing/2014/main" id="{027F388E-EBED-579F-9CD7-95C5A47CF5E1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689632" y="9242191"/>
            <a:ext cx="3161249" cy="2809999"/>
          </a:xfrm>
          <a:prstGeom prst="rect">
            <a:avLst/>
          </a:prstGeom>
        </p:spPr>
      </p:pic>
      <p:sp>
        <p:nvSpPr>
          <p:cNvPr id="283" name="TextBox 282">
            <a:extLst>
              <a:ext uri="{FF2B5EF4-FFF2-40B4-BE49-F238E27FC236}">
                <a16:creationId xmlns:a16="http://schemas.microsoft.com/office/drawing/2014/main" id="{078B98B0-C751-8243-20E5-6B6736B4C801}"/>
              </a:ext>
            </a:extLst>
          </p:cNvPr>
          <p:cNvSpPr txBox="1"/>
          <p:nvPr/>
        </p:nvSpPr>
        <p:spPr>
          <a:xfrm>
            <a:off x="2087830" y="8667921"/>
            <a:ext cx="154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Old Code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70E20717-DDFD-B107-7CF5-B2FC0F153A0E}"/>
              </a:ext>
            </a:extLst>
          </p:cNvPr>
          <p:cNvSpPr txBox="1"/>
          <p:nvPr/>
        </p:nvSpPr>
        <p:spPr>
          <a:xfrm>
            <a:off x="7304693" y="8697124"/>
            <a:ext cx="1822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New Code</a:t>
            </a:r>
          </a:p>
        </p:txBody>
      </p:sp>
      <p:sp>
        <p:nvSpPr>
          <p:cNvPr id="285" name="Google Shape;108;g21879a1fdd1_1_0 1 6 1">
            <a:extLst>
              <a:ext uri="{FF2B5EF4-FFF2-40B4-BE49-F238E27FC236}">
                <a16:creationId xmlns:a16="http://schemas.microsoft.com/office/drawing/2014/main" id="{48E1FBC0-184F-5920-1EFD-EE020F84A19C}"/>
              </a:ext>
            </a:extLst>
          </p:cNvPr>
          <p:cNvSpPr txBox="1"/>
          <p:nvPr/>
        </p:nvSpPr>
        <p:spPr>
          <a:xfrm>
            <a:off x="96206" y="5011606"/>
            <a:ext cx="10488815" cy="825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3852" b="1">
                <a:solidFill>
                  <a:schemeClr val="bg1"/>
                </a:solidFill>
                <a:latin typeface="Helvetica Neue"/>
                <a:ea typeface="Helvetica Neue"/>
                <a:cs typeface="Helvetica Neue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0" i="1" dirty="0">
                <a:solidFill>
                  <a:schemeClr val="tx1"/>
                </a:solidFill>
              </a:rPr>
              <a:t>RASSOR on SPH-based Terrain</a:t>
            </a:r>
          </a:p>
        </p:txBody>
      </p:sp>
      <p:pic>
        <p:nvPicPr>
          <p:cNvPr id="293" name="Picture 29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FA10D66-8220-2353-33BE-CB6BA31136B4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273937" y="12327217"/>
            <a:ext cx="4840224" cy="3630168"/>
          </a:xfrm>
          <a:prstGeom prst="rect">
            <a:avLst/>
          </a:prstGeom>
        </p:spPr>
      </p:pic>
      <p:sp>
        <p:nvSpPr>
          <p:cNvPr id="297" name="Rectangle 296">
            <a:extLst>
              <a:ext uri="{FF2B5EF4-FFF2-40B4-BE49-F238E27FC236}">
                <a16:creationId xmlns:a16="http://schemas.microsoft.com/office/drawing/2014/main" id="{38C78A27-A78B-5F6A-E374-80F1D89B80FE}"/>
              </a:ext>
            </a:extLst>
          </p:cNvPr>
          <p:cNvSpPr/>
          <p:nvPr/>
        </p:nvSpPr>
        <p:spPr>
          <a:xfrm>
            <a:off x="228920" y="5102399"/>
            <a:ext cx="10389026" cy="13181763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" name="Picture 326" descr="\documentclass{article}&#10;\usepackage{amsmath}&#10;\pagestyle{empty}&#10;\begin{document}&#10;&#10;\begin{tabular}{|c|c|}&#10;\hline&#10;Code Type &amp; Time for 1 s of simulation \\&#10;\hline&#10;Old Code &amp; 155.92 s \\&#10;\hline&#10;New Code &amp; 76.88 s \\&#10;\hline&#10;\end{tabular}&#10;&#10;&#10;\end{document}" title="IguanaTex Bitmap Display">
            <a:extLst>
              <a:ext uri="{FF2B5EF4-FFF2-40B4-BE49-F238E27FC236}">
                <a16:creationId xmlns:a16="http://schemas.microsoft.com/office/drawing/2014/main" id="{48AE359B-669D-0BC2-4EF5-748AEDA6B22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2"/>
          <a:stretch>
            <a:fillRect/>
          </a:stretch>
        </p:blipFill>
        <p:spPr>
          <a:xfrm>
            <a:off x="2214338" y="16073256"/>
            <a:ext cx="6421636" cy="1311947"/>
          </a:xfrm>
          <a:prstGeom prst="rect">
            <a:avLst/>
          </a:prstGeom>
        </p:spPr>
      </p:pic>
      <p:pic>
        <p:nvPicPr>
          <p:cNvPr id="335" name="Picture 334" descr="\documentclass{article}&#10;\usepackage{amsmath}&#10;\pagestyle{empty}&#10;\begin{document}&#10;&#10;\begin{tabular}{|c|c|}&#10;\hline&#10;Number of SPH Particles &amp; 921,974 \\&#10;\hline&#10;\end{tabular}&#10;&#10;&#10;\end{document}" title="IguanaTex Bitmap Display">
            <a:extLst>
              <a:ext uri="{FF2B5EF4-FFF2-40B4-BE49-F238E27FC236}">
                <a16:creationId xmlns:a16="http://schemas.microsoft.com/office/drawing/2014/main" id="{73AB4858-6742-D30E-B284-A367925ECC7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3"/>
          <a:stretch>
            <a:fillRect/>
          </a:stretch>
        </p:blipFill>
        <p:spPr>
          <a:xfrm>
            <a:off x="2229125" y="17557516"/>
            <a:ext cx="6400800" cy="495300"/>
          </a:xfrm>
          <a:prstGeom prst="rect">
            <a:avLst/>
          </a:prstGeom>
        </p:spPr>
      </p:pic>
      <p:sp>
        <p:nvSpPr>
          <p:cNvPr id="310" name="Rectangle 309">
            <a:extLst>
              <a:ext uri="{FF2B5EF4-FFF2-40B4-BE49-F238E27FC236}">
                <a16:creationId xmlns:a16="http://schemas.microsoft.com/office/drawing/2014/main" id="{0B1905F2-6F28-AD2F-40A1-3CB26020E2F7}"/>
              </a:ext>
            </a:extLst>
          </p:cNvPr>
          <p:cNvSpPr/>
          <p:nvPr/>
        </p:nvSpPr>
        <p:spPr>
          <a:xfrm>
            <a:off x="228919" y="18637743"/>
            <a:ext cx="10389026" cy="1417981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Google Shape;108;g21879a1fdd1_1_0 1 6 2">
            <a:extLst>
              <a:ext uri="{FF2B5EF4-FFF2-40B4-BE49-F238E27FC236}">
                <a16:creationId xmlns:a16="http://schemas.microsoft.com/office/drawing/2014/main" id="{02A437B7-9BE8-D620-C3D3-D24FDA453D1F}"/>
              </a:ext>
            </a:extLst>
          </p:cNvPr>
          <p:cNvSpPr txBox="1"/>
          <p:nvPr/>
        </p:nvSpPr>
        <p:spPr>
          <a:xfrm>
            <a:off x="107931" y="18804709"/>
            <a:ext cx="10488815" cy="825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3852" b="1">
                <a:solidFill>
                  <a:schemeClr val="bg1"/>
                </a:solidFill>
                <a:latin typeface="Helvetica Neue"/>
                <a:ea typeface="Helvetica Neue"/>
                <a:cs typeface="Helvetica Neue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0" i="1" dirty="0">
                <a:solidFill>
                  <a:schemeClr val="tx1"/>
                </a:solidFill>
              </a:rPr>
              <a:t>MGRU Rover Slip-Slope Test</a:t>
            </a:r>
          </a:p>
        </p:txBody>
      </p:sp>
      <p:pic>
        <p:nvPicPr>
          <p:cNvPr id="313" name="Picture 312" descr="A diagram of a machine&#10;&#10;Description automatically generated">
            <a:extLst>
              <a:ext uri="{FF2B5EF4-FFF2-40B4-BE49-F238E27FC236}">
                <a16:creationId xmlns:a16="http://schemas.microsoft.com/office/drawing/2014/main" id="{769F20CC-4927-9400-0EF0-796B0581943D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137497" y="5789370"/>
            <a:ext cx="4406231" cy="2896618"/>
          </a:xfrm>
          <a:prstGeom prst="rect">
            <a:avLst/>
          </a:prstGeom>
        </p:spPr>
      </p:pic>
      <p:pic>
        <p:nvPicPr>
          <p:cNvPr id="315" name="Picture 314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5FFA6FC4-E615-A052-0FC5-0F51171E08EE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5604997" y="12379035"/>
            <a:ext cx="4722380" cy="3541786"/>
          </a:xfrm>
          <a:prstGeom prst="rect">
            <a:avLst/>
          </a:prstGeom>
        </p:spPr>
      </p:pic>
      <p:grpSp>
        <p:nvGrpSpPr>
          <p:cNvPr id="323" name="Group 322">
            <a:extLst>
              <a:ext uri="{FF2B5EF4-FFF2-40B4-BE49-F238E27FC236}">
                <a16:creationId xmlns:a16="http://schemas.microsoft.com/office/drawing/2014/main" id="{EBA032B6-A0A5-4282-01B4-CB725A8532D0}"/>
              </a:ext>
            </a:extLst>
          </p:cNvPr>
          <p:cNvGrpSpPr/>
          <p:nvPr/>
        </p:nvGrpSpPr>
        <p:grpSpPr>
          <a:xfrm>
            <a:off x="1380314" y="22433651"/>
            <a:ext cx="8449366" cy="3548761"/>
            <a:chOff x="1347197" y="21978824"/>
            <a:chExt cx="8449366" cy="3548761"/>
          </a:xfrm>
        </p:grpSpPr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A5372E19-2FF7-CA80-83C8-7F8E7A548614}"/>
                </a:ext>
              </a:extLst>
            </p:cNvPr>
            <p:cNvGrpSpPr/>
            <p:nvPr/>
          </p:nvGrpSpPr>
          <p:grpSpPr>
            <a:xfrm>
              <a:off x="1347197" y="22702023"/>
              <a:ext cx="8449366" cy="2825562"/>
              <a:chOff x="1347197" y="22702023"/>
              <a:chExt cx="8449366" cy="2825562"/>
            </a:xfrm>
          </p:grpSpPr>
          <p:pic>
            <p:nvPicPr>
              <p:cNvPr id="317" name="Picture 316" descr="A green ring on a grey mat&#10;&#10;Description automatically generated">
                <a:extLst>
                  <a:ext uri="{FF2B5EF4-FFF2-40B4-BE49-F238E27FC236}">
                    <a16:creationId xmlns:a16="http://schemas.microsoft.com/office/drawing/2014/main" id="{C912CB6E-7F64-7825-31BB-0D16B6526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635314" y="22717586"/>
                <a:ext cx="3161249" cy="2809999"/>
              </a:xfrm>
              <a:prstGeom prst="rect">
                <a:avLst/>
              </a:prstGeom>
            </p:spPr>
          </p:pic>
          <p:pic>
            <p:nvPicPr>
              <p:cNvPr id="319" name="Picture 318" descr="A green ring on a grey mat&#10;&#10;Description automatically generated">
                <a:extLst>
                  <a:ext uri="{FF2B5EF4-FFF2-40B4-BE49-F238E27FC236}">
                    <a16:creationId xmlns:a16="http://schemas.microsoft.com/office/drawing/2014/main" id="{716CFDDD-C2C9-8CE3-3629-63D6189811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347197" y="22702023"/>
                <a:ext cx="3161249" cy="2809999"/>
              </a:xfrm>
              <a:prstGeom prst="rect">
                <a:avLst/>
              </a:prstGeom>
            </p:spPr>
          </p:pic>
        </p:grp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9A05121B-C93C-9EEE-B069-6D1E8C67524D}"/>
                </a:ext>
              </a:extLst>
            </p:cNvPr>
            <p:cNvSpPr txBox="1"/>
            <p:nvPr/>
          </p:nvSpPr>
          <p:spPr>
            <a:xfrm>
              <a:off x="2087830" y="21978824"/>
              <a:ext cx="1542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Old Code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8798BF6E-4232-6CE8-72C2-4D1EA3230BB1}"/>
                </a:ext>
              </a:extLst>
            </p:cNvPr>
            <p:cNvSpPr txBox="1"/>
            <p:nvPr/>
          </p:nvSpPr>
          <p:spPr>
            <a:xfrm>
              <a:off x="7304693" y="22008027"/>
              <a:ext cx="18224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New Code</a:t>
              </a:r>
            </a:p>
          </p:txBody>
        </p:sp>
      </p:grpSp>
      <p:pic>
        <p:nvPicPr>
          <p:cNvPr id="325" name="Picture 324" descr="A close-up of a vehicle&#10;&#10;Description automatically generated">
            <a:extLst>
              <a:ext uri="{FF2B5EF4-FFF2-40B4-BE49-F238E27FC236}">
                <a16:creationId xmlns:a16="http://schemas.microsoft.com/office/drawing/2014/main" id="{F04FD304-9F44-049A-9BB1-C826063007B9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2883174" y="19658942"/>
            <a:ext cx="4932113" cy="2674347"/>
          </a:xfrm>
          <a:prstGeom prst="rect">
            <a:avLst/>
          </a:prstGeom>
        </p:spPr>
      </p:pic>
      <p:pic>
        <p:nvPicPr>
          <p:cNvPr id="331" name="Picture 330" descr="\documentclass{article}&#10;\usepackage{amsmath}&#10;\pagestyle{empty}&#10;\begin{document}&#10;&#10;\begin{tabular}{|c|c|}&#10;\hline&#10;Code Type &amp; Time for 1 s of simulation \\&#10;\hline&#10;Old Code &amp; 63.78 s \\&#10;\hline&#10;New Code &amp; 41.31 s \\&#10;\hline&#10;\end{tabular}&#10;&#10;&#10;\end{document}" title="IguanaTex Bitmap Display">
            <a:extLst>
              <a:ext uri="{FF2B5EF4-FFF2-40B4-BE49-F238E27FC236}">
                <a16:creationId xmlns:a16="http://schemas.microsoft.com/office/drawing/2014/main" id="{57FEE197-43B9-E6A2-C9C6-AF6C4CF3941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9"/>
          <a:stretch>
            <a:fillRect/>
          </a:stretch>
        </p:blipFill>
        <p:spPr>
          <a:xfrm>
            <a:off x="1903343" y="30322059"/>
            <a:ext cx="6421636" cy="1311947"/>
          </a:xfrm>
          <a:prstGeom prst="rect">
            <a:avLst/>
          </a:prstGeom>
        </p:spPr>
      </p:pic>
      <p:pic>
        <p:nvPicPr>
          <p:cNvPr id="333" name="Picture 332" descr="\documentclass{article}&#10;\usepackage{amsmath}&#10;\pagestyle{empty}&#10;\begin{document}&#10;&#10;\begin{tabular}{|c|c|}&#10;\hline&#10;Number of SPH Particles &amp; 1,079,836 \\&#10;\hline&#10;\end{tabular}&#10;&#10;&#10;\end{document}" title="IguanaTex Bitmap Display">
            <a:extLst>
              <a:ext uri="{FF2B5EF4-FFF2-40B4-BE49-F238E27FC236}">
                <a16:creationId xmlns:a16="http://schemas.microsoft.com/office/drawing/2014/main" id="{60A8143F-B75A-61B4-FA2C-F2363327966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0"/>
          <a:stretch>
            <a:fillRect/>
          </a:stretch>
        </p:blipFill>
        <p:spPr>
          <a:xfrm>
            <a:off x="1903343" y="31854086"/>
            <a:ext cx="6421636" cy="474325"/>
          </a:xfrm>
          <a:prstGeom prst="rect">
            <a:avLst/>
          </a:prstGeom>
        </p:spPr>
      </p:pic>
      <p:pic>
        <p:nvPicPr>
          <p:cNvPr id="337" name="Picture 336" descr="A graph of a graph&#10;&#10;Description automatically generated">
            <a:extLst>
              <a:ext uri="{FF2B5EF4-FFF2-40B4-BE49-F238E27FC236}">
                <a16:creationId xmlns:a16="http://schemas.microsoft.com/office/drawing/2014/main" id="{FF76A714-769C-D90F-DB4C-66448BE68C6A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2682630" y="25996926"/>
            <a:ext cx="5480081" cy="4110061"/>
          </a:xfrm>
          <a:prstGeom prst="rect">
            <a:avLst/>
          </a:prstGeom>
        </p:spPr>
      </p:pic>
      <p:sp>
        <p:nvSpPr>
          <p:cNvPr id="338" name="Rectangle 337">
            <a:extLst>
              <a:ext uri="{FF2B5EF4-FFF2-40B4-BE49-F238E27FC236}">
                <a16:creationId xmlns:a16="http://schemas.microsoft.com/office/drawing/2014/main" id="{C1EE83B2-DECE-00E0-2C41-684AD23D79DB}"/>
              </a:ext>
            </a:extLst>
          </p:cNvPr>
          <p:cNvSpPr/>
          <p:nvPr/>
        </p:nvSpPr>
        <p:spPr>
          <a:xfrm>
            <a:off x="28469813" y="5073156"/>
            <a:ext cx="10471478" cy="1037345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0" name="Picture 339" descr="A graph of a graph&#10;&#10;Description automatically generated">
            <a:extLst>
              <a:ext uri="{FF2B5EF4-FFF2-40B4-BE49-F238E27FC236}">
                <a16:creationId xmlns:a16="http://schemas.microsoft.com/office/drawing/2014/main" id="{F1FA454C-397C-E826-5640-EE166D2B9B61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33705552" y="7178897"/>
            <a:ext cx="4966077" cy="4966077"/>
          </a:xfrm>
          <a:prstGeom prst="rect">
            <a:avLst/>
          </a:prstGeom>
        </p:spPr>
      </p:pic>
      <p:pic>
        <p:nvPicPr>
          <p:cNvPr id="342" name="Picture 341" descr="A green and blue mountain&#10;&#10;Description automatically generated with medium confidence">
            <a:extLst>
              <a:ext uri="{FF2B5EF4-FFF2-40B4-BE49-F238E27FC236}">
                <a16:creationId xmlns:a16="http://schemas.microsoft.com/office/drawing/2014/main" id="{48CE8D83-8CC9-AF6F-AD22-EECF1783ABA5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28599664" y="9958160"/>
            <a:ext cx="5060871" cy="2846740"/>
          </a:xfrm>
          <a:prstGeom prst="rect">
            <a:avLst/>
          </a:prstGeom>
        </p:spPr>
      </p:pic>
      <p:pic>
        <p:nvPicPr>
          <p:cNvPr id="344" name="Picture 343" descr="A green and blue gradient&#10;&#10;Description automatically generated with medium confidence">
            <a:extLst>
              <a:ext uri="{FF2B5EF4-FFF2-40B4-BE49-F238E27FC236}">
                <a16:creationId xmlns:a16="http://schemas.microsoft.com/office/drawing/2014/main" id="{165E402A-D04B-6454-4B32-0BD777FBCBE3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28594414" y="6337588"/>
            <a:ext cx="5066121" cy="2849693"/>
          </a:xfrm>
          <a:prstGeom prst="rect">
            <a:avLst/>
          </a:prstGeom>
        </p:spPr>
      </p:pic>
      <p:sp>
        <p:nvSpPr>
          <p:cNvPr id="345" name="TextBox 344">
            <a:extLst>
              <a:ext uri="{FF2B5EF4-FFF2-40B4-BE49-F238E27FC236}">
                <a16:creationId xmlns:a16="http://schemas.microsoft.com/office/drawing/2014/main" id="{7CA0A240-11DF-A8D6-57CE-46CC572C3F6E}"/>
              </a:ext>
            </a:extLst>
          </p:cNvPr>
          <p:cNvSpPr txBox="1"/>
          <p:nvPr/>
        </p:nvSpPr>
        <p:spPr>
          <a:xfrm>
            <a:off x="30303425" y="5760833"/>
            <a:ext cx="154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Old Code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9BEFCCD0-3EBF-B3BD-A1E9-85C4BEB07BBA}"/>
              </a:ext>
            </a:extLst>
          </p:cNvPr>
          <p:cNvSpPr txBox="1"/>
          <p:nvPr/>
        </p:nvSpPr>
        <p:spPr>
          <a:xfrm>
            <a:off x="30216227" y="9371186"/>
            <a:ext cx="1822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New Code</a:t>
            </a:r>
          </a:p>
        </p:txBody>
      </p:sp>
      <p:pic>
        <p:nvPicPr>
          <p:cNvPr id="350" name="Picture 349" descr="\documentclass{article}&#10;\usepackage{amsmath}&#10;\pagestyle{empty}&#10;\begin{document}&#10;&#10;\begin{tabular}{|c|c|}&#10;\hline&#10;Code Type &amp; Time for 1 s of simulation \\&#10;\hline&#10;Old Code &amp; 36.76 s \\&#10;\hline&#10;New Code &amp; 17.11 s \\&#10;\hline&#10;\end{tabular}&#10;&#10;&#10;\end{document}" title="IguanaTex Bitmap Display">
            <a:extLst>
              <a:ext uri="{FF2B5EF4-FFF2-40B4-BE49-F238E27FC236}">
                <a16:creationId xmlns:a16="http://schemas.microsoft.com/office/drawing/2014/main" id="{5E8F067E-0107-14B6-4F69-BC58CC1D599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5"/>
          <a:stretch>
            <a:fillRect/>
          </a:stretch>
        </p:blipFill>
        <p:spPr>
          <a:xfrm>
            <a:off x="30613039" y="13153308"/>
            <a:ext cx="6421636" cy="1311947"/>
          </a:xfrm>
          <a:prstGeom prst="rect">
            <a:avLst/>
          </a:prstGeom>
        </p:spPr>
      </p:pic>
      <p:pic>
        <p:nvPicPr>
          <p:cNvPr id="352" name="Picture 351" descr="\documentclass{article}&#10;\usepackage{amsmath}&#10;\pagestyle{empty}&#10;\begin{document}&#10;&#10;\begin{tabular}{|c|c|}&#10;\hline&#10;Number of SPH Particles &amp; 98,534 \\&#10;\hline&#10;\end{tabular}&#10;&#10;&#10;\end{document}" title="IguanaTex Bitmap Display">
            <a:extLst>
              <a:ext uri="{FF2B5EF4-FFF2-40B4-BE49-F238E27FC236}">
                <a16:creationId xmlns:a16="http://schemas.microsoft.com/office/drawing/2014/main" id="{3E5EE94C-9A85-E8AF-6AE6-4F5E415F9D9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6"/>
          <a:stretch>
            <a:fillRect/>
          </a:stretch>
        </p:blipFill>
        <p:spPr>
          <a:xfrm>
            <a:off x="30697411" y="14653884"/>
            <a:ext cx="6210300" cy="495300"/>
          </a:xfrm>
          <a:prstGeom prst="rect">
            <a:avLst/>
          </a:prstGeom>
        </p:spPr>
      </p:pic>
      <p:sp>
        <p:nvSpPr>
          <p:cNvPr id="353" name="Rectangle 352">
            <a:extLst>
              <a:ext uri="{FF2B5EF4-FFF2-40B4-BE49-F238E27FC236}">
                <a16:creationId xmlns:a16="http://schemas.microsoft.com/office/drawing/2014/main" id="{BFA03D29-B6C6-7B1B-29C9-C903F2A7F7E5}"/>
              </a:ext>
            </a:extLst>
          </p:cNvPr>
          <p:cNvSpPr/>
          <p:nvPr/>
        </p:nvSpPr>
        <p:spPr>
          <a:xfrm>
            <a:off x="28484468" y="15845783"/>
            <a:ext cx="10456823" cy="811433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3158F9F1-AD2A-D06F-966A-C633B213FBD4}"/>
              </a:ext>
            </a:extLst>
          </p:cNvPr>
          <p:cNvSpPr txBox="1"/>
          <p:nvPr/>
        </p:nvSpPr>
        <p:spPr>
          <a:xfrm>
            <a:off x="31007269" y="15913849"/>
            <a:ext cx="62198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Flexible Plate against a Dam Break</a:t>
            </a:r>
          </a:p>
        </p:txBody>
      </p:sp>
      <p:pic>
        <p:nvPicPr>
          <p:cNvPr id="356" name="Picture 35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A3F10B6-0D81-A113-ED77-EEAA0874B2CA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34478920" y="17246459"/>
            <a:ext cx="4184788" cy="4184788"/>
          </a:xfrm>
          <a:prstGeom prst="rect">
            <a:avLst/>
          </a:prstGeom>
        </p:spPr>
      </p:pic>
      <p:pic>
        <p:nvPicPr>
          <p:cNvPr id="358" name="Picture 357" descr="A blue and green flag&#10;&#10;Description automatically generated">
            <a:extLst>
              <a:ext uri="{FF2B5EF4-FFF2-40B4-BE49-F238E27FC236}">
                <a16:creationId xmlns:a16="http://schemas.microsoft.com/office/drawing/2014/main" id="{13517B1D-FA87-EC25-C02D-7866FAE40E21}"/>
              </a:ext>
            </a:extLst>
          </p:cNvPr>
          <p:cNvPicPr>
            <a:picLocks noChangeAspect="1"/>
          </p:cNvPicPr>
          <p:nvPr/>
        </p:nvPicPr>
        <p:blipFill rotWithShape="1">
          <a:blip r:embed="rId68"/>
          <a:srcRect b="26865"/>
          <a:stretch/>
        </p:blipFill>
        <p:spPr>
          <a:xfrm>
            <a:off x="28709601" y="16945505"/>
            <a:ext cx="5073357" cy="2013644"/>
          </a:xfrm>
          <a:prstGeom prst="rect">
            <a:avLst/>
          </a:prstGeom>
        </p:spPr>
      </p:pic>
      <p:pic>
        <p:nvPicPr>
          <p:cNvPr id="360" name="Picture 359" descr="A blue and green flag&#10;&#10;Description automatically generated">
            <a:extLst>
              <a:ext uri="{FF2B5EF4-FFF2-40B4-BE49-F238E27FC236}">
                <a16:creationId xmlns:a16="http://schemas.microsoft.com/office/drawing/2014/main" id="{2D3DAC5C-628E-101E-9574-F8251F686381}"/>
              </a:ext>
            </a:extLst>
          </p:cNvPr>
          <p:cNvPicPr>
            <a:picLocks noChangeAspect="1"/>
          </p:cNvPicPr>
          <p:nvPr/>
        </p:nvPicPr>
        <p:blipFill rotWithShape="1">
          <a:blip r:embed="rId69"/>
          <a:srcRect b="26865"/>
          <a:stretch/>
        </p:blipFill>
        <p:spPr>
          <a:xfrm>
            <a:off x="28737688" y="19465178"/>
            <a:ext cx="5073357" cy="2013644"/>
          </a:xfrm>
          <a:prstGeom prst="rect">
            <a:avLst/>
          </a:prstGeom>
        </p:spPr>
      </p:pic>
      <p:sp>
        <p:nvSpPr>
          <p:cNvPr id="361" name="TextBox 360">
            <a:extLst>
              <a:ext uri="{FF2B5EF4-FFF2-40B4-BE49-F238E27FC236}">
                <a16:creationId xmlns:a16="http://schemas.microsoft.com/office/drawing/2014/main" id="{B075C31E-AC41-0032-370B-CA58EE9EB9BD}"/>
              </a:ext>
            </a:extLst>
          </p:cNvPr>
          <p:cNvSpPr txBox="1"/>
          <p:nvPr/>
        </p:nvSpPr>
        <p:spPr>
          <a:xfrm>
            <a:off x="30322467" y="16445066"/>
            <a:ext cx="154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Old Code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99A0A9F8-CEE5-5A6D-9A70-D5E4A12C9101}"/>
              </a:ext>
            </a:extLst>
          </p:cNvPr>
          <p:cNvSpPr txBox="1"/>
          <p:nvPr/>
        </p:nvSpPr>
        <p:spPr>
          <a:xfrm>
            <a:off x="30498572" y="18938299"/>
            <a:ext cx="1822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New Code</a:t>
            </a:r>
          </a:p>
        </p:txBody>
      </p:sp>
      <p:pic>
        <p:nvPicPr>
          <p:cNvPr id="366" name="Picture 365" descr="\documentclass{article}&#10;\usepackage{amsmath}&#10;\pagestyle{empty}&#10;\begin{document}&#10;&#10;\begin{tabular}{|c|c|}&#10;\hline&#10;Code Type &amp; Time for 1 s of simulation \\&#10;\hline&#10;Old Code &amp; 45.39 s \\&#10;\hline&#10;New Code &amp; 30.25 s \\&#10;\hline&#10;\end{tabular}&#10;&#10;&#10;\end{document}" title="IguanaTex Bitmap Display">
            <a:extLst>
              <a:ext uri="{FF2B5EF4-FFF2-40B4-BE49-F238E27FC236}">
                <a16:creationId xmlns:a16="http://schemas.microsoft.com/office/drawing/2014/main" id="{83F807EF-5345-B14E-264B-A561970BB848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0"/>
          <a:stretch>
            <a:fillRect/>
          </a:stretch>
        </p:blipFill>
        <p:spPr>
          <a:xfrm>
            <a:off x="30890025" y="21830416"/>
            <a:ext cx="6421636" cy="1311947"/>
          </a:xfrm>
          <a:prstGeom prst="rect">
            <a:avLst/>
          </a:prstGeom>
        </p:spPr>
      </p:pic>
      <p:pic>
        <p:nvPicPr>
          <p:cNvPr id="368" name="Picture 367" descr="\documentclass{article}&#10;\usepackage{amsmath}&#10;\pagestyle{empty}&#10;\begin{document}&#10;&#10;\begin{tabular}{|c|c|}&#10;\hline&#10;Number of SPH Particles &amp; 258,492 \\&#10;\hline&#10;\end{tabular}&#10;&#10;&#10;\end{document}" title="IguanaTex Bitmap Display">
            <a:extLst>
              <a:ext uri="{FF2B5EF4-FFF2-40B4-BE49-F238E27FC236}">
                <a16:creationId xmlns:a16="http://schemas.microsoft.com/office/drawing/2014/main" id="{4E1D1C8C-8B48-9F14-E10B-C5A6D7E73F4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71"/>
          <a:stretch>
            <a:fillRect/>
          </a:stretch>
        </p:blipFill>
        <p:spPr>
          <a:xfrm>
            <a:off x="30826307" y="23311477"/>
            <a:ext cx="6400800" cy="495300"/>
          </a:xfrm>
          <a:prstGeom prst="rect">
            <a:avLst/>
          </a:prstGeom>
        </p:spPr>
      </p:pic>
      <p:pic>
        <p:nvPicPr>
          <p:cNvPr id="370" name="Picture 369" descr="A group of blue and green wheels&#10;&#10;Description automatically generated">
            <a:extLst>
              <a:ext uri="{FF2B5EF4-FFF2-40B4-BE49-F238E27FC236}">
                <a16:creationId xmlns:a16="http://schemas.microsoft.com/office/drawing/2014/main" id="{1537209A-198E-63A2-DB5A-AAF7E97409C2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28810890" y="27439001"/>
            <a:ext cx="4462631" cy="2510230"/>
          </a:xfrm>
          <a:prstGeom prst="rect">
            <a:avLst/>
          </a:prstGeom>
        </p:spPr>
      </p:pic>
      <p:pic>
        <p:nvPicPr>
          <p:cNvPr id="372" name="Picture 371" descr="A machine with wheels and blue and green wheels&#10;&#10;Description automatically generated with medium confidence">
            <a:extLst>
              <a:ext uri="{FF2B5EF4-FFF2-40B4-BE49-F238E27FC236}">
                <a16:creationId xmlns:a16="http://schemas.microsoft.com/office/drawing/2014/main" id="{1474FF37-A245-820B-F6B1-CBCB9F6C8F67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34228039" y="27384045"/>
            <a:ext cx="4462632" cy="2510231"/>
          </a:xfrm>
          <a:prstGeom prst="rect">
            <a:avLst/>
          </a:prstGeom>
        </p:spPr>
      </p:pic>
      <p:sp>
        <p:nvSpPr>
          <p:cNvPr id="373" name="TextBox 372">
            <a:extLst>
              <a:ext uri="{FF2B5EF4-FFF2-40B4-BE49-F238E27FC236}">
                <a16:creationId xmlns:a16="http://schemas.microsoft.com/office/drawing/2014/main" id="{E6D84803-DE34-26D6-E70F-CD3267E96688}"/>
              </a:ext>
            </a:extLst>
          </p:cNvPr>
          <p:cNvSpPr txBox="1"/>
          <p:nvPr/>
        </p:nvSpPr>
        <p:spPr>
          <a:xfrm>
            <a:off x="28634942" y="25475723"/>
            <a:ext cx="99211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These are images captured using the Chrono camera sensor.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User can control exposure, aperture, type of lens, lens flare, lens vignetting, capture motion blur, account for light transport on the moon, inject sensor noise, etc.</a:t>
            </a:r>
            <a:endParaRPr lang="en-US" sz="2800" i="1" dirty="0">
              <a:solidFill>
                <a:schemeClr val="tx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</a:endParaRPr>
          </a:p>
        </p:txBody>
      </p:sp>
      <p:pic>
        <p:nvPicPr>
          <p:cNvPr id="375" name="Picture 374" descr="A close-up of a machine&#10;&#10;Description automatically generated">
            <a:extLst>
              <a:ext uri="{FF2B5EF4-FFF2-40B4-BE49-F238E27FC236}">
                <a16:creationId xmlns:a16="http://schemas.microsoft.com/office/drawing/2014/main" id="{871A1208-2E94-9A09-861E-1FCD4A34327B}"/>
              </a:ext>
            </a:extLst>
      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28775953" y="30116239"/>
            <a:ext cx="4462632" cy="2510230"/>
          </a:xfrm>
          <a:prstGeom prst="rect">
            <a:avLst/>
          </a:prstGeom>
        </p:spPr>
      </p:pic>
      <p:pic>
        <p:nvPicPr>
          <p:cNvPr id="379" name="Picture 378" descr="A robot on a surface&#10;&#10;Description automatically generated with medium confidence">
            <a:extLst>
              <a:ext uri="{FF2B5EF4-FFF2-40B4-BE49-F238E27FC236}">
                <a16:creationId xmlns:a16="http://schemas.microsoft.com/office/drawing/2014/main" id="{7C1A61C4-FD6D-7014-C9E5-91B6053D5FD5}"/>
              </a:ext>
            </a:extLst>
      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34262410" y="30116239"/>
            <a:ext cx="4462632" cy="25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82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"/>
  <p:tag name="ORIGINALWIDTH" val="202"/>
  <p:tag name="OUTPUTTYPE" val="PDF"/>
  <p:tag name="IGUANATEXVERSION" val="160"/>
  <p:tag name="LATEXADDIN" val="\documentclass{article}&#10;\usepackage{amsmath}&#10;\pagestyle{empty}&#10;\usepackage{color}&#10;\definecolor{mblue}{rgb}{0.2, 0.2, 0.6}&#10;&#10;\begin{document}&#10;&#10;\begin{align}&#10;\begin{split}&#10;\boldsymbol{f}(\boldsymbol{r}_i)&amp;=\int_{\boldsymbol{V}} \frac{\boldsymbol{f}(\boldsymbol{r}_j)}{\boldsymbol{\rho}(\boldsymbol{r}_j) }\boldsymbol{W}(\boldsymbol{r}-\boldsymbol{r}_j)\boldsymbol{\rho}(\boldsymbol{r}_j) d\boldsymbol{V} + \boldsymbol{O}(h^2) \\&#10;&amp;\approx \sum_{j \in \boldsymbol{{\cal S}}(i)} \frac{\boldsymbol{m}_j}{\boldsymbol{\rho}_j}\boldsymbol{f}(\boldsymbol{r}_j)\boldsymbol{W}(\boldsymbol{r}-\boldsymbol{r}_j,h)\nonumber&#10;\end{split}&#10;\end{align}&#10;&#10;\end{document}"/>
  <p:tag name="IGUANATEXSIZE" val="30"/>
  <p:tag name="IGUANATEXCURSOR" val="631"/>
  <p:tag name="TRANSPARENCY" val="True"/>
  <p:tag name="LATEXENGINEID" val="1"/>
  <p:tag name="TEMPFOLDER" val="/Users/huzaifa/Library/Containers/com.microsoft.Powerpoint/Data/tmp/TemporaryItems/"/>
  <p:tag name="LATEXFORMHEIGHT" val="312"/>
  <p:tag name="LATEXFORMWIDTH" val="50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68"/>
  <p:tag name="OUTPUTTYPE" val="PDF"/>
  <p:tag name="IGUANATEXVERSION" val="160"/>
  <p:tag name="LATEXADDIN" val="\documentclass{article}&#10;\usepackage{amsmath}&#10;\pagestyle{empty}&#10;\begin{document}&#10;&#10;\begin{tabular}{|c|c|}&#10;\hline&#10;Number of SPH Particles &amp; 258,492 \\&#10;\hline&#10;\end{tabular}&#10;&#10;&#10;\end{document}"/>
  <p:tag name="IGUANATEXSIZE" val="30"/>
  <p:tag name="IGUANATEXCURSOR" val="144"/>
  <p:tag name="TRANSPARENCY" val="True"/>
  <p:tag name="LATEXENGINEID" val="0"/>
  <p:tag name="TEMPFOLDER" val="/Users/huzaifa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53"/>
  <p:tag name="OUTPUTTYPE" val="PDF"/>
  <p:tag name="IGUANATEXVERSION" val="160"/>
  <p:tag name="LATEXADDIN" val="\documentclass{article}&#10;\usepackage{amsmath}&#10;\pagestyle{empty}&#10;\begin{document}&#10;&#10;\[&#10;\dot{\lambda } = \dfrac{\bar{\tau}^* - \bar{\tau}^n}{G\Delta t}&#10;\]&#10;&#10;\end{document}"/>
  <p:tag name="IGUANATEXSIZE" val="20"/>
  <p:tag name="IGUANATEXCURSOR" val="150"/>
  <p:tag name="TRANSPARENCY" val="True"/>
  <p:tag name="LATEXENGINEID" val="0"/>
  <p:tag name="TEMPFOLDER" val="/Users/huzaifa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89"/>
  <p:tag name="OUTPUTTYPE" val="PDF"/>
  <p:tag name="IGUANATEXVERSION" val="160"/>
  <p:tag name="LATEXADDIN" val="\documentclass{article}&#10;\usepackage{amsmath}&#10;\pagestyle{empty}&#10;\begin{document}&#10;&#10;\[&#10;\frac{d\mathbf{u}}{dt} = \frac{1}{\rho} \nabla \cdot \boldsymbol{\sigma} + \mathbf{f}_{\text{body}}&#10;\]&#10;&#10;&#10;\end{document}"/>
  <p:tag name="IGUANATEXSIZE" val="20"/>
  <p:tag name="IGUANATEXCURSOR" val="186"/>
  <p:tag name="TRANSPARENCY" val="True"/>
  <p:tag name="LATEXENGINEID" val="0"/>
  <p:tag name="TEMPFOLDER" val="/Users/huzaifa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56"/>
  <p:tag name="OUTPUTTYPE" val="PDF"/>
  <p:tag name="IGUANATEXVERSION" val="160"/>
  <p:tag name="LATEXADDIN" val="\documentclass{article}&#10;\usepackage{amsmath}&#10;\pagestyle{empty}&#10;\begin{document}&#10;&#10;\[&#10;\boldsymbol{\sigma} = -p\mathbf{I} + \boldsymbol{\tau}&#10;\]&#10;&#10;&#10;\end{document}"/>
  <p:tag name="IGUANATEXSIZE" val="20"/>
  <p:tag name="IGUANATEXCURSOR" val="141"/>
  <p:tag name="TRANSPARENCY" val="True"/>
  <p:tag name="LATEXENGINEID" val="0"/>
  <p:tag name="TEMPFOLDER" val="/Users/huzaifa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01"/>
  <p:tag name="OUTPUTTYPE" val="PDF"/>
  <p:tag name="IGUANATEXVERSION" val="160"/>
  <p:tag name="LATEXADDIN" val="\documentclass{article}&#10;\usepackage{amsmath}&#10;\pagestyle{empty}&#10;\begin{document}&#10;&#10;\[&#10;\frac{d\boldsymbol{\sigma}}{dt} = \boldsymbol{\dot{\phi}} \cdot\boldsymbol{\sigma} - \boldsymbol{\sigma} \cdot \boldsymbol{\dot{\phi}} + \hat{\boldsymbol{\sigma}}&#10;\]&#10;&#10;&#10;\end{document}"/>
  <p:tag name="IGUANATEXSIZE" val="20"/>
  <p:tag name="IGUANATEXCURSOR" val="188"/>
  <p:tag name="TRANSPARENCY" val="True"/>
  <p:tag name="LATEXENGINEID" val="0"/>
  <p:tag name="TEMPFOLDER" val="/Users/huzaifa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46"/>
  <p:tag name="OUTPUTTYPE" val="PDF"/>
  <p:tag name="IGUANATEXVERSION" val="160"/>
  <p:tag name="LATEXADDIN" val="\documentclass{article}&#10;\usepackage{amsmath}&#10;\pagestyle{empty}&#10;\begin{document}&#10;&#10;&#10;\[&#10;\hat{\boldsymbol{\sigma}} = 2G \left( \boldsymbol{\dot{\varepsilon}} - \frac{1}{3} \text{tr}(\boldsymbol{\dot{\varepsilon}}) \mathbf{I} \right) + K \text{tr}(\boldsymbol{\dot{\varepsilon}}) \mathbf{I}&#10;\]&#10;&#10;\end{document}"/>
  <p:tag name="IGUANATEXSIZE" val="20"/>
  <p:tag name="IGUANATEXCURSOR" val="110"/>
  <p:tag name="TRANSPARENCY" val="True"/>
  <p:tag name="LATEXENGINEID" val="0"/>
  <p:tag name="TEMPFOLDER" val="/Users/huzaifa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"/>
  <p:tag name="ORIGINALWIDTH" val="90"/>
  <p:tag name="OUTPUTTYPE" val="PDF"/>
  <p:tag name="IGUANATEXVERSION" val="160"/>
  <p:tag name="LATEXADDIN" val="\documentclass{article}&#10;\usepackage{amsmath}&#10;\pagestyle{empty}&#10;\begin{document}&#10;\[&#10;\boldsymbol{\dot{\phi}} = \frac{1}{2} (\nabla \mathbf{u} - (\nabla \mathbf{u})^T)&#10;\]&#10;&#10;&#10;&#10;\end{document}"/>
  <p:tag name="IGUANATEXSIZE" val="12"/>
  <p:tag name="IGUANATEXCURSOR" val="167"/>
  <p:tag name="TRANSPARENCY" val="True"/>
  <p:tag name="LATEXENGINEID" val="0"/>
  <p:tag name="TEMPFOLDER" val="/Users/huzaifa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31"/>
  <p:tag name="OUTPUTTYPE" val="PDF"/>
  <p:tag name="IGUANATEXVERSION" val="160"/>
  <p:tag name="LATEXADDIN" val="\documentclass{article}&#10;\usepackage{amsmath}&#10;\pagestyle{empty}&#10;\begin{document}&#10;&#10;&#10;\[&#10;\boldsymbol{\dot{\varepsilon}} = \frac{1}{2} (\nabla \mathbf{u} + (\nabla \mathbf{u})^T) - \frac{1}{\sqrt{2}} \dot{\lambda}\frac{\boldsymbol{\tau}}{\bar{\tau}}&#10;\]&#10;&#10;\end{document}"/>
  <p:tag name="IGUANATEXSIZE" val="20"/>
  <p:tag name="IGUANATEXCURSOR" val="208"/>
  <p:tag name="TRANSPARENCY" val="True"/>
  <p:tag name="LATEXENGINEID" val="0"/>
  <p:tag name="TEMPFOLDER" val="/Users/huzaifa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60"/>
  <p:tag name="OUTPUTTYPE" val="PDF"/>
  <p:tag name="IGUANATEXVERSION" val="160"/>
  <p:tag name="LATEXADDIN" val="\documentclass{article}&#10;\usepackage{amsmath}&#10;\pagestyle{empty}&#10;\begin{document}&#10;&#10;\[&#10;\frac{d\rho}{dt} = -\rho \nabla \cdot \mathbf{u}&#10;\]&#10;&#10;\end{document}"/>
  <p:tag name="IGUANATEXSIZE" val="20"/>
  <p:tag name="IGUANATEXCURSOR" val="135"/>
  <p:tag name="TRANSPARENCY" val="True"/>
  <p:tag name="LATEXENGINEID" val="0"/>
  <p:tag name="TEMPFOLDER" val="/Users/huzaifa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"/>
  <p:tag name="ORIGINALWIDTH" val="42"/>
  <p:tag name="OUTPUTTYPE" val="PDF"/>
  <p:tag name="IGUANATEXVERSION" val="160"/>
  <p:tag name="LATEXADDIN" val="\documentclass{article}&#10;\usepackage{amsmath}&#10;\pagestyle{empty}&#10;\begin{document}&#10;&#10;\[&#10;I = \dot{\lambda} \frac{d}{\sqrt{\frac{p}{\rho}}}&#10;\]&#10;&#10;\end{document}"/>
  <p:tag name="IGUANATEXSIZE" val="20"/>
  <p:tag name="IGUANATEXCURSOR" val="101"/>
  <p:tag name="TRANSPARENCY" val="True"/>
  <p:tag name="LATEXENGINEID" val="0"/>
  <p:tag name="TEMPFOLDER" val="/Users/huzaifa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5"/>
  <p:tag name="ORIGINALWIDTH" val="344"/>
  <p:tag name="OUTPUTTYPE" val="PDF"/>
  <p:tag name="IGUANATEXVERSION" val="160"/>
  <p:tag name="LATEXADDIN" val="\documentclass{article}&#10;\usepackage{amsmath}&#10;\pagestyle{empty}&#10;\begin{document}&#10;&#10;$STEP~1:$ Update the stress tensor to an intermediate value $\boldsymbol{\sigma}^*$ according to the predictor-corrector integration scheme, i.e.&#10;%%---------------------------------&gt;&gt;&gt;&#10;\begin{equation}&#10;\boldsymbol{\sigma}^* = \boldsymbol{\sigma}({t+\Delta t}) \; ,&#10;\end{equation}&#10;%%---------------------------------&lt;&lt;&lt;&#10;and compute $ \boldsymbol{\tau}^* $ and $ p^* $. If $p^*&lt;0$, then simply set $\boldsymbol{\sigma}^{n+1} = \mathbf{0}$ and advance the simulation time by one time step, i.e., start a new integration step all over again.&#10;&#10;$STEP~2:$ Calculate $\bar{\tau}^*$ through the double inner product of the intermediate deviatoric component of the stress tensor as &#10;%%---------------------------------&gt;&gt;&gt;&#10;\begin{equation}&#10;\bar{\tau}^* = \sqrt{\frac{1}{2}(\tau^{*}_{\alpha\beta}):(\tau^{*}_{\alpha\beta})},&#10;\end{equation}&#10;%%---------------------------------&lt;&lt;&lt;&#10;&#10;$STEP~3:$ Calculate $S_0$ based on the static friction coefficient $\mu_s$&#10;%%---------------------------------&gt;&gt;&gt;&#10;\begin{equation}&#10;S_0 = \mu_s p^*.&#10;\end{equation}&#10;%%---------------------------------&lt;&lt;&lt;&#10;&#10;$STEP~4:$ If $\bar{\tau}^*&lt;S_0$, no plastic flow occurs; use $\boldsymbol{\tau}^*$ as the deviatoric component of the stress tensor at the end of this time step&#10;%%---------------------------------&gt;&gt;&gt;&#10;\begin{equation}&#10;\boldsymbol{\tau}^{n+1} = \boldsymbol{\tau}^*\; , \quad p^{n+1} = p^*\; , \quad \boldsymbol{\sigma}^{n+1} = \boldsymbol{\sigma}^* \; .&#10;\end{equation}&#10;%%---------------------------------&lt;&lt;&lt;&#10;&#10;\hspace{40pt}Else, if $\bar{\tau}^*\ge S_0$, plastic flow occurs; the Drucker-Prager yield criterion is used to scale the deviatoric \\[-10pt]&#10;&#10;\hspace{40pt}component of the stress tensor back to the yield surface&#10;%%---------------------------------&gt;&gt;&gt;&#10;\begin{equation}&#10;\boldsymbol{\tau}^{n+1} = \frac{\mu p^*}{\bar{\tau}^*}\boldsymbol{\tau}^*\; , \quad p^{n+1} = p^*\; , \quad  \boldsymbol{\sigma}^{n+1} = -p^{n+1}\textbf{I} + \boldsymbol{\tau}^{n+1} \; .&#10;\end{equation}&#10;&#10;&#10;\end{document}"/>
  <p:tag name="IGUANATEXSIZE" val="20"/>
  <p:tag name="IGUANATEXCURSOR" val="404"/>
  <p:tag name="TRANSPARENCY" val="True"/>
  <p:tag name="LATEXENGINEID" val="0"/>
  <p:tag name="TEMPFOLDER" val="/Users/huzaifa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76"/>
  <p:tag name="OUTPUTTYPE" val="PDF"/>
  <p:tag name="IGUANATEXVERSION" val="160"/>
  <p:tag name="LATEXADDIN" val="\documentclass{article}&#10;\usepackage{amsmath}&#10;\pagestyle{empty}&#10;\begin{document}&#10;&#10;\[&#10;\mu = \mu_s + \frac{\mu_2 - \mu_s}{\frac{I_0}{I} + 1}&#10;\]&#10;&#10;\end{document}"/>
  <p:tag name="IGUANATEXSIZE" val="20"/>
  <p:tag name="IGUANATEXCURSOR" val="140"/>
  <p:tag name="TRANSPARENCY" val="True"/>
  <p:tag name="LATEXENGINEID" val="0"/>
  <p:tag name="TEMPFOLDER" val="/Users/huzaifa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"/>
  <p:tag name="ORIGINALWIDTH" val="186"/>
  <p:tag name="OUTPUTTYPE" val="PDF"/>
  <p:tag name="IGUANATEXVERSION" val="160"/>
  <p:tag name="LATEXADDIN" val="\documentclass{article}&#10;\usepackage{amsmath}&#10;\pagestyle{empty}&#10;\begin{document}&#10;&#10;\begin{tabular}{|c|c|}&#10;\hline&#10;Code Type &amp; Time for 1 s of simulation \\&#10;\hline&#10;Old Code &amp; 155.92 s \\&#10;\hline&#10;New Code &amp; 76.88 s \\&#10;\hline&#10;\end{tabular}&#10;&#10;&#10;\end{document}"/>
  <p:tag name="IGUANATEXSIZE" val="40"/>
  <p:tag name="IGUANATEXCURSOR" val="135"/>
  <p:tag name="TRANSPARENCY" val="True"/>
  <p:tag name="LATEXENGINEID" val="0"/>
  <p:tag name="TEMPFOLDER" val="/Users/huzaifa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68"/>
  <p:tag name="OUTPUTTYPE" val="PDF"/>
  <p:tag name="IGUANATEXVERSION" val="160"/>
  <p:tag name="LATEXADDIN" val="\documentclass{article}&#10;\usepackage{amsmath}&#10;\pagestyle{empty}&#10;\begin{document}&#10;&#10;\begin{tabular}{|c|c|}&#10;\hline&#10;Number of SPH Particles &amp; 921,974 \\&#10;\hline&#10;\end{tabular}&#10;&#10;&#10;\end{document}"/>
  <p:tag name="IGUANATEXSIZE" val="30"/>
  <p:tag name="IGUANATEXCURSOR" val="144"/>
  <p:tag name="TRANSPARENCY" val="True"/>
  <p:tag name="LATEXENGINEID" val="0"/>
  <p:tag name="TEMPFOLDER" val="/Users/huzaifa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"/>
  <p:tag name="ORIGINALWIDTH" val="186"/>
  <p:tag name="OUTPUTTYPE" val="PDF"/>
  <p:tag name="IGUANATEXVERSION" val="160"/>
  <p:tag name="LATEXADDIN" val="\documentclass{article}&#10;\usepackage{amsmath}&#10;\pagestyle{empty}&#10;\begin{document}&#10;&#10;\begin{tabular}{|c|c|}&#10;\hline&#10;Code Type &amp; Time for 1 s of simulation \\&#10;\hline&#10;Old Code &amp; 63.78 s \\&#10;\hline&#10;New Code &amp; 41.31 s \\&#10;\hline&#10;\end{tabular}&#10;&#10;&#10;\end{document}"/>
  <p:tag name="IGUANATEXSIZE" val="40"/>
  <p:tag name="IGUANATEXCURSOR" val="205"/>
  <p:tag name="TRANSPARENCY" val="True"/>
  <p:tag name="LATEXENGINEID" val="0"/>
  <p:tag name="TEMPFOLDER" val="/Users/huzaifa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76"/>
  <p:tag name="OUTPUTTYPE" val="PDF"/>
  <p:tag name="IGUANATEXVERSION" val="160"/>
  <p:tag name="LATEXADDIN" val="\documentclass{article}&#10;\usepackage{amsmath}&#10;\pagestyle{empty}&#10;\begin{document}&#10;&#10;\begin{tabular}{|c|c|}&#10;\hline&#10;Number of SPH Particles &amp; 1,079,836 \\&#10;\hline&#10;\end{tabular}&#10;&#10;&#10;\end{document}"/>
  <p:tag name="IGUANATEXSIZE" val="30"/>
  <p:tag name="IGUANATEXCURSOR" val="146"/>
  <p:tag name="TRANSPARENCY" val="True"/>
  <p:tag name="LATEXENGINEID" val="0"/>
  <p:tag name="TEMPFOLDER" val="/Users/huzaifa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"/>
  <p:tag name="ORIGINALWIDTH" val="186"/>
  <p:tag name="OUTPUTTYPE" val="PDF"/>
  <p:tag name="IGUANATEXVERSION" val="160"/>
  <p:tag name="LATEXADDIN" val="\documentclass{article}&#10;\usepackage{amsmath}&#10;\pagestyle{empty}&#10;\begin{document}&#10;&#10;\begin{tabular}{|c|c|}&#10;\hline&#10;Code Type &amp; Time for 1 s of simulation \\&#10;\hline&#10;Old Code &amp; 36.76 s \\&#10;\hline&#10;New Code &amp; 17.11 s \\&#10;\hline&#10;\end{tabular}&#10;&#10;&#10;\end{document}"/>
  <p:tag name="IGUANATEXSIZE" val="40"/>
  <p:tag name="IGUANATEXCURSOR" val="205"/>
  <p:tag name="TRANSPARENCY" val="True"/>
  <p:tag name="LATEXENGINEID" val="0"/>
  <p:tag name="TEMPFOLDER" val="/Users/huzaifa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63"/>
  <p:tag name="OUTPUTTYPE" val="PDF"/>
  <p:tag name="IGUANATEXVERSION" val="160"/>
  <p:tag name="LATEXADDIN" val="\documentclass{article}&#10;\usepackage{amsmath}&#10;\pagestyle{empty}&#10;\begin{document}&#10;&#10;\begin{tabular}{|c|c|}&#10;\hline&#10;Number of SPH Particles &amp; 98,534 \\&#10;\hline&#10;\end{tabular}&#10;&#10;&#10;\end{document}"/>
  <p:tag name="IGUANATEXSIZE" val="30"/>
  <p:tag name="IGUANATEXCURSOR" val="143"/>
  <p:tag name="TRANSPARENCY" val="True"/>
  <p:tag name="LATEXENGINEID" val="0"/>
  <p:tag name="TEMPFOLDER" val="/Users/huzaifa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"/>
  <p:tag name="ORIGINALWIDTH" val="186"/>
  <p:tag name="OUTPUTTYPE" val="PDF"/>
  <p:tag name="IGUANATEXVERSION" val="160"/>
  <p:tag name="LATEXADDIN" val="\documentclass{article}&#10;\usepackage{amsmath}&#10;\pagestyle{empty}&#10;\begin{document}&#10;&#10;\begin{tabular}{|c|c|}&#10;\hline&#10;Code Type &amp; Time for 1 s of simulation \\&#10;\hline&#10;Old Code &amp; 45.39 s \\&#10;\hline&#10;New Code &amp; 30.25 s \\&#10;\hline&#10;\end{tabular}&#10;&#10;&#10;\end{document}"/>
  <p:tag name="IGUANATEXSIZE" val="40"/>
  <p:tag name="IGUANATEXCURSOR" val="205"/>
  <p:tag name="TRANSPARENCY" val="True"/>
  <p:tag name="LATEXENGINEID" val="0"/>
  <p:tag name="TEMPFOLDER" val="/Users/huzaifa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8266</TotalTime>
  <Words>478</Words>
  <Application>Microsoft Macintosh PowerPoint</Application>
  <PresentationFormat>Custom</PresentationFormat>
  <Paragraphs>54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</vt:lpstr>
      <vt:lpstr>Helvetica Neue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Conlain Kelly</dc:creator>
  <cp:lastModifiedBy>HUZAIFA MUSTAFA UNJHAWALA</cp:lastModifiedBy>
  <cp:revision>72</cp:revision>
  <dcterms:created xsi:type="dcterms:W3CDTF">2017-04-23T21:38:40Z</dcterms:created>
  <dcterms:modified xsi:type="dcterms:W3CDTF">2024-09-09T12:37:34Z</dcterms:modified>
</cp:coreProperties>
</file>